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415" r:id="rId67"/>
    <p:sldId id="416" r:id="rId68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94"/>
  </p:normalViewPr>
  <p:slideViewPr>
    <p:cSldViewPr>
      <p:cViewPr varScale="1">
        <p:scale>
          <a:sx n="121" d="100"/>
          <a:sy n="121" d="100"/>
        </p:scale>
        <p:origin x="44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30530" y="164719"/>
            <a:ext cx="8256905" cy="901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30668" y="2726435"/>
            <a:ext cx="2958083" cy="154685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20584" y="3265932"/>
            <a:ext cx="193548" cy="56387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49056" y="1650491"/>
            <a:ext cx="1376172" cy="161239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03098" y="254000"/>
            <a:ext cx="11785803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63346" y="1065865"/>
            <a:ext cx="11277600" cy="3813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4/18/24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terms/m/mean.as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istics.laerd.com/statistical-guides/measures-of-spread-standard-deviation.php" TargetMode="External"/><Relationship Id="rId5" Type="http://schemas.openxmlformats.org/officeDocument/2006/relationships/hyperlink" Target="https://www.investopedia.com/terms/m/mode.asp" TargetMode="External"/><Relationship Id="rId4" Type="http://schemas.openxmlformats.org/officeDocument/2006/relationships/hyperlink" Target="https://www.investopedia.com/terms/m/median.as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ibbr.com/statistics/central-tendenc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lyticsvidhya.com/blog/2020/04/statistics-data-science-normal-distribution/?utm_source=blog&amp;utm_medium=what-is-skewness-statistics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458" y="0"/>
            <a:ext cx="12192000" cy="68580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5031" y="5379720"/>
            <a:ext cx="781812" cy="9144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271A3C89-1FE6-A93C-89BB-77A6FB26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7" y="2642778"/>
            <a:ext cx="3047384" cy="756919"/>
          </a:xfrm>
        </p:spPr>
        <p:txBody>
          <a:bodyPr/>
          <a:lstStyle/>
          <a:p>
            <a:r>
              <a:rPr lang="en-US"/>
              <a:t>Statistics </a:t>
            </a:r>
            <a:endParaRPr lang="en-US" dirty="0"/>
          </a:p>
        </p:txBody>
      </p:sp>
      <p:pic>
        <p:nvPicPr>
          <p:cNvPr id="18" name="Picture 17" descr="A logo of a globe and a graduation cap&#10;&#10;Description automatically generated">
            <a:extLst>
              <a:ext uri="{FF2B5EF4-FFF2-40B4-BE49-F238E27FC236}">
                <a16:creationId xmlns:a16="http://schemas.microsoft.com/office/drawing/2014/main" id="{95E76D6B-FD36-FECF-12B4-6A37158F5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152400"/>
            <a:ext cx="1076325" cy="1071541"/>
          </a:xfrm>
          <a:prstGeom prst="rect">
            <a:avLst/>
          </a:prstGeom>
        </p:spPr>
      </p:pic>
      <p:pic>
        <p:nvPicPr>
          <p:cNvPr id="20" name="Picture 1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03ACCF1-D222-0654-6935-5F0D9EBD9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304801"/>
            <a:ext cx="1600199" cy="8991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9689" y="672845"/>
            <a:ext cx="55606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Times New Roman"/>
                <a:cs typeface="Times New Roman"/>
              </a:rPr>
              <a:t>1.</a:t>
            </a:r>
            <a:r>
              <a:rPr sz="3200" b="1" spc="-25" dirty="0">
                <a:latin typeface="Times New Roman"/>
                <a:cs typeface="Times New Roman"/>
              </a:rPr>
              <a:t> </a:t>
            </a:r>
            <a:r>
              <a:rPr sz="3200" dirty="0"/>
              <a:t>The</a:t>
            </a:r>
            <a:r>
              <a:rPr sz="3200" spc="-35" dirty="0"/>
              <a:t> </a:t>
            </a:r>
            <a:r>
              <a:rPr sz="3200" dirty="0"/>
              <a:t>tree</a:t>
            </a:r>
            <a:r>
              <a:rPr sz="3200" spc="-15" dirty="0"/>
              <a:t> </a:t>
            </a:r>
            <a:r>
              <a:rPr sz="3200" dirty="0"/>
              <a:t>is</a:t>
            </a:r>
            <a:r>
              <a:rPr sz="3200" spc="-30" dirty="0"/>
              <a:t> </a:t>
            </a:r>
            <a:r>
              <a:rPr sz="3200" dirty="0"/>
              <a:t>tall,</a:t>
            </a:r>
            <a:r>
              <a:rPr sz="3200" spc="-15" dirty="0"/>
              <a:t> </a:t>
            </a:r>
            <a:r>
              <a:rPr sz="3200" dirty="0"/>
              <a:t>The</a:t>
            </a:r>
            <a:r>
              <a:rPr sz="3200" spc="-10" dirty="0"/>
              <a:t> </a:t>
            </a:r>
            <a:r>
              <a:rPr sz="3200" dirty="0"/>
              <a:t>tree</a:t>
            </a:r>
            <a:r>
              <a:rPr sz="3200" spc="-30" dirty="0"/>
              <a:t> </a:t>
            </a:r>
            <a:r>
              <a:rPr sz="3200" dirty="0"/>
              <a:t>is</a:t>
            </a:r>
            <a:r>
              <a:rPr sz="3200" spc="-5" dirty="0"/>
              <a:t> </a:t>
            </a:r>
            <a:r>
              <a:rPr sz="3200" spc="-25" dirty="0"/>
              <a:t>15M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600" y="1434446"/>
            <a:ext cx="4068445" cy="2115185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  <a:tabLst>
                <a:tab pos="520065" algn="l"/>
              </a:tabLst>
            </a:pPr>
            <a:r>
              <a:rPr sz="2400" spc="-50" dirty="0">
                <a:solidFill>
                  <a:srgbClr val="A357FF"/>
                </a:solidFill>
                <a:latin typeface="Segoe UI Symbol"/>
                <a:cs typeface="Segoe UI Symbol"/>
              </a:rPr>
              <a:t>⬡</a:t>
            </a:r>
            <a:r>
              <a:rPr sz="2400" dirty="0">
                <a:solidFill>
                  <a:srgbClr val="A357FF"/>
                </a:solidFill>
                <a:latin typeface="Segoe UI Symbol"/>
                <a:cs typeface="Segoe UI Symbol"/>
              </a:rPr>
              <a:t>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A.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Qualitative,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Quantitative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  <a:tabLst>
                <a:tab pos="520065" algn="l"/>
              </a:tabLst>
            </a:pPr>
            <a:r>
              <a:rPr sz="2400" spc="-50" dirty="0">
                <a:solidFill>
                  <a:srgbClr val="A357FF"/>
                </a:solidFill>
                <a:latin typeface="Segoe UI Symbol"/>
                <a:cs typeface="Segoe UI Symbol"/>
              </a:rPr>
              <a:t>⬡</a:t>
            </a:r>
            <a:r>
              <a:rPr sz="2400" dirty="0">
                <a:solidFill>
                  <a:srgbClr val="A357FF"/>
                </a:solidFill>
                <a:latin typeface="Segoe UI Symbol"/>
                <a:cs typeface="Segoe UI Symbol"/>
              </a:rPr>
              <a:t>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B.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Quantitative,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Qualitative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  <a:tabLst>
                <a:tab pos="520065" algn="l"/>
              </a:tabLst>
            </a:pPr>
            <a:r>
              <a:rPr sz="2400" spc="-50" dirty="0">
                <a:solidFill>
                  <a:srgbClr val="A357FF"/>
                </a:solidFill>
                <a:latin typeface="Segoe UI Symbol"/>
                <a:cs typeface="Segoe UI Symbol"/>
              </a:rPr>
              <a:t>⬡</a:t>
            </a:r>
            <a:r>
              <a:rPr sz="2400" dirty="0">
                <a:solidFill>
                  <a:srgbClr val="A357FF"/>
                </a:solidFill>
                <a:latin typeface="Segoe UI Symbol"/>
                <a:cs typeface="Segoe UI Symbol"/>
              </a:rPr>
              <a:t>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C.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Qualitative,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Qualitative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  <a:tabLst>
                <a:tab pos="520065" algn="l"/>
              </a:tabLst>
            </a:pPr>
            <a:r>
              <a:rPr sz="2400" spc="-50" dirty="0">
                <a:solidFill>
                  <a:srgbClr val="A357FF"/>
                </a:solidFill>
                <a:latin typeface="Segoe UI Symbol"/>
                <a:cs typeface="Segoe UI Symbol"/>
              </a:rPr>
              <a:t>⬡</a:t>
            </a:r>
            <a:r>
              <a:rPr sz="2400" dirty="0">
                <a:solidFill>
                  <a:srgbClr val="A357FF"/>
                </a:solidFill>
                <a:latin typeface="Segoe UI Symbol"/>
                <a:cs typeface="Segoe UI Symbol"/>
              </a:rPr>
              <a:t>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D.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Quantitative,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Quantitative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6808" y="6444792"/>
            <a:ext cx="24511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25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48471" y="4744211"/>
            <a:ext cx="2959607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3189" y="547877"/>
            <a:ext cx="305181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What</a:t>
            </a:r>
            <a:r>
              <a:rPr sz="3200" spc="-45" dirty="0"/>
              <a:t> </a:t>
            </a:r>
            <a:r>
              <a:rPr sz="3200" dirty="0"/>
              <a:t>Is</a:t>
            </a:r>
            <a:r>
              <a:rPr sz="3200" spc="-30" dirty="0"/>
              <a:t> </a:t>
            </a:r>
            <a:r>
              <a:rPr sz="3200" spc="-10" dirty="0"/>
              <a:t>Statistics?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68858" y="1278001"/>
            <a:ext cx="9501505" cy="2230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0065" marR="5080" indent="-508000">
              <a:lnSpc>
                <a:spcPct val="115100"/>
              </a:lnSpc>
              <a:spcBef>
                <a:spcPts val="100"/>
              </a:spcBef>
              <a:buClr>
                <a:srgbClr val="A357FF"/>
              </a:buClr>
              <a:buFont typeface="Arial MT"/>
              <a:buChar char="•"/>
              <a:tabLst>
                <a:tab pos="5200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Statistics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branch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applied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mathematics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involves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collection,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description,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analysis,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inference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conclusions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quantitative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data.</a:t>
            </a:r>
            <a:endParaRPr sz="2400">
              <a:latin typeface="Times New Roman"/>
              <a:cs typeface="Times New Roman"/>
            </a:endParaRPr>
          </a:p>
          <a:p>
            <a:pPr marL="520065" indent="-507365">
              <a:lnSpc>
                <a:spcPct val="100000"/>
              </a:lnSpc>
              <a:spcBef>
                <a:spcPts val="1225"/>
              </a:spcBef>
              <a:buClr>
                <a:srgbClr val="A357FF"/>
              </a:buClr>
              <a:buFont typeface="Arial MT"/>
              <a:buChar char="•"/>
              <a:tabLst>
                <a:tab pos="5200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types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statistical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methods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analyzing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data:</a:t>
            </a:r>
            <a:endParaRPr sz="2400">
              <a:latin typeface="Times New Roman"/>
              <a:cs typeface="Times New Roman"/>
            </a:endParaRPr>
          </a:p>
          <a:p>
            <a:pPr marL="1841500" lvl="1" indent="-609600">
              <a:lnSpc>
                <a:spcPct val="100000"/>
              </a:lnSpc>
              <a:spcBef>
                <a:spcPts val="430"/>
              </a:spcBef>
              <a:buClr>
                <a:srgbClr val="A357FF"/>
              </a:buClr>
              <a:buAutoNum type="arabicPeriod"/>
              <a:tabLst>
                <a:tab pos="18415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Descriptive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statistics</a:t>
            </a:r>
            <a:endParaRPr sz="2400">
              <a:latin typeface="Times New Roman"/>
              <a:cs typeface="Times New Roman"/>
            </a:endParaRPr>
          </a:p>
          <a:p>
            <a:pPr marL="1841500" lvl="1" indent="-609600">
              <a:lnSpc>
                <a:spcPct val="100000"/>
              </a:lnSpc>
              <a:spcBef>
                <a:spcPts val="434"/>
              </a:spcBef>
              <a:buClr>
                <a:srgbClr val="A357FF"/>
              </a:buClr>
              <a:buAutoNum type="arabicPeriod"/>
              <a:tabLst>
                <a:tab pos="18415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inferential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statistics.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6808" y="6444792"/>
            <a:ext cx="24511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25" dirty="0">
                <a:solidFill>
                  <a:srgbClr val="FFFFFF"/>
                </a:solidFill>
                <a:latin typeface="Times New Roman"/>
                <a:cs typeface="Times New Roman"/>
              </a:rPr>
              <a:t>12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1491" y="904113"/>
            <a:ext cx="3684904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u="sng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Descriptive</a:t>
            </a:r>
            <a:r>
              <a:rPr sz="3200" b="1" u="sng" spc="-120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3200" b="1" u="sng" spc="-10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statistics</a:t>
            </a:r>
            <a:r>
              <a:rPr sz="3200" b="1" u="sng" spc="800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3600" y="1747628"/>
            <a:ext cx="9410700" cy="1489710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520065" indent="-507365">
              <a:lnSpc>
                <a:spcPct val="100000"/>
              </a:lnSpc>
              <a:spcBef>
                <a:spcPts val="1330"/>
              </a:spcBef>
              <a:buClr>
                <a:srgbClr val="A357FF"/>
              </a:buClr>
              <a:buFont typeface="Arial MT"/>
              <a:buChar char="•"/>
              <a:tabLst>
                <a:tab pos="5200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way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describe,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show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summarize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meaningful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way,</a:t>
            </a:r>
            <a:endParaRPr sz="2400">
              <a:latin typeface="Times New Roman"/>
              <a:cs typeface="Times New Roman"/>
            </a:endParaRPr>
          </a:p>
          <a:p>
            <a:pPr marL="520065" marR="5080" indent="-508000">
              <a:lnSpc>
                <a:spcPct val="114999"/>
              </a:lnSpc>
              <a:spcBef>
                <a:spcPts val="795"/>
              </a:spcBef>
              <a:buClr>
                <a:srgbClr val="A357FF"/>
              </a:buClr>
              <a:buFont typeface="Arial MT"/>
              <a:buChar char="•"/>
              <a:tabLst>
                <a:tab pos="5200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allow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make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conclusions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beyond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analysed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reach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conclusions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regarding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any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hypotheses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might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made.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6808" y="6444792"/>
            <a:ext cx="24511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25" dirty="0">
                <a:solidFill>
                  <a:srgbClr val="FFFFFF"/>
                </a:solidFill>
                <a:latin typeface="Times New Roman"/>
                <a:cs typeface="Times New Roman"/>
              </a:rPr>
              <a:t>14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5442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105"/>
              </a:spcBef>
            </a:pPr>
            <a:r>
              <a:rPr sz="3200" u="heavy" dirty="0">
                <a:uFill>
                  <a:solidFill>
                    <a:srgbClr val="FFFFFF"/>
                  </a:solidFill>
                </a:uFill>
              </a:rPr>
              <a:t>Types</a:t>
            </a:r>
            <a:r>
              <a:rPr sz="3200" u="heavy" spc="-3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u="heavy" dirty="0">
                <a:uFill>
                  <a:solidFill>
                    <a:srgbClr val="FFFFFF"/>
                  </a:solidFill>
                </a:uFill>
              </a:rPr>
              <a:t>of</a:t>
            </a:r>
            <a:r>
              <a:rPr sz="3200" u="heavy" spc="-3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u="heavy" dirty="0">
                <a:uFill>
                  <a:solidFill>
                    <a:srgbClr val="FFFFFF"/>
                  </a:solidFill>
                </a:uFill>
              </a:rPr>
              <a:t>descriptive</a:t>
            </a:r>
            <a:r>
              <a:rPr sz="3200" u="heavy" spc="-45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sz="3200" u="heavy" spc="-10" dirty="0">
                <a:uFill>
                  <a:solidFill>
                    <a:srgbClr val="FFFFFF"/>
                  </a:solidFill>
                </a:uFill>
              </a:rPr>
              <a:t>statistics: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651154" y="1045950"/>
            <a:ext cx="10631805" cy="39122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621665" indent="-608965">
              <a:lnSpc>
                <a:spcPct val="100000"/>
              </a:lnSpc>
              <a:spcBef>
                <a:spcPts val="530"/>
              </a:spcBef>
              <a:buClr>
                <a:srgbClr val="A357FF"/>
              </a:buClr>
              <a:buAutoNum type="arabicPeriod"/>
              <a:tabLst>
                <a:tab pos="621665" algn="l"/>
              </a:tabLst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Measures</a:t>
            </a:r>
            <a:r>
              <a:rPr sz="2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central</a:t>
            </a:r>
            <a:r>
              <a:rPr sz="2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tendency:</a:t>
            </a:r>
            <a:endParaRPr sz="2400">
              <a:latin typeface="Times New Roman"/>
              <a:cs typeface="Times New Roman"/>
            </a:endParaRPr>
          </a:p>
          <a:p>
            <a:pPr marL="1739264" lvl="1" indent="-508000">
              <a:lnSpc>
                <a:spcPct val="100000"/>
              </a:lnSpc>
              <a:spcBef>
                <a:spcPts val="430"/>
              </a:spcBef>
              <a:buClr>
                <a:srgbClr val="A357FF"/>
              </a:buClr>
              <a:buFont typeface="Arial MT"/>
              <a:buChar char="•"/>
              <a:tabLst>
                <a:tab pos="1739264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 ways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describing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central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position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frequency</a:t>
            </a:r>
            <a:endParaRPr sz="2400">
              <a:latin typeface="Times New Roman"/>
              <a:cs typeface="Times New Roman"/>
            </a:endParaRPr>
          </a:p>
          <a:p>
            <a:pPr marL="1739264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distribution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group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data</a:t>
            </a:r>
            <a:endParaRPr sz="2400">
              <a:latin typeface="Times New Roman"/>
              <a:cs typeface="Times New Roman"/>
            </a:endParaRPr>
          </a:p>
          <a:p>
            <a:pPr marL="1739264" lvl="1" indent="-508000">
              <a:lnSpc>
                <a:spcPct val="100000"/>
              </a:lnSpc>
              <a:spcBef>
                <a:spcPts val="430"/>
              </a:spcBef>
              <a:buClr>
                <a:srgbClr val="A357FF"/>
              </a:buClr>
              <a:buFont typeface="Arial MT"/>
              <a:buChar char="•"/>
              <a:tabLst>
                <a:tab pos="1739264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3"/>
              </a:rPr>
              <a:t>mean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4"/>
              </a:rPr>
              <a:t>median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5"/>
              </a:rPr>
              <a:t>mode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621665" indent="-608965">
              <a:lnSpc>
                <a:spcPct val="100000"/>
              </a:lnSpc>
              <a:spcBef>
                <a:spcPts val="1225"/>
              </a:spcBef>
              <a:buClr>
                <a:srgbClr val="A357FF"/>
              </a:buClr>
              <a:buAutoNum type="arabicPeriod"/>
              <a:tabLst>
                <a:tab pos="621665" algn="l"/>
              </a:tabLst>
            </a:pP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Measures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of Dispersion</a:t>
            </a:r>
            <a:r>
              <a:rPr sz="2400" b="1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or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Variation:</a:t>
            </a:r>
            <a:endParaRPr sz="2400">
              <a:latin typeface="Times New Roman"/>
              <a:cs typeface="Times New Roman"/>
            </a:endParaRPr>
          </a:p>
          <a:p>
            <a:pPr marL="1739264" marR="5080" lvl="1" indent="-508000">
              <a:lnSpc>
                <a:spcPct val="114999"/>
              </a:lnSpc>
              <a:spcBef>
                <a:spcPts val="5"/>
              </a:spcBef>
              <a:buClr>
                <a:srgbClr val="A357FF"/>
              </a:buClr>
              <a:buFont typeface="Arial MT"/>
              <a:buChar char="•"/>
              <a:tabLst>
                <a:tab pos="1739264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ways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summarizing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group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describing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how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spread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out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scores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are.</a:t>
            </a:r>
            <a:endParaRPr sz="2400">
              <a:latin typeface="Times New Roman"/>
              <a:cs typeface="Times New Roman"/>
            </a:endParaRPr>
          </a:p>
          <a:p>
            <a:pPr marL="1739264" marR="1078230" lvl="1" indent="-508000">
              <a:lnSpc>
                <a:spcPts val="3310"/>
              </a:lnSpc>
              <a:spcBef>
                <a:spcPts val="105"/>
              </a:spcBef>
              <a:buClr>
                <a:srgbClr val="A357FF"/>
              </a:buClr>
              <a:buFont typeface="Arial MT"/>
              <a:buChar char="•"/>
              <a:tabLst>
                <a:tab pos="1739264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as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range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Interquartile</a:t>
            </a:r>
            <a:r>
              <a:rPr sz="2400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range,variance</a:t>
            </a:r>
            <a:r>
              <a:rPr sz="2400" u="heavy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,Percentile</a:t>
            </a:r>
            <a:r>
              <a:rPr sz="2400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,</a:t>
            </a:r>
            <a:r>
              <a:rPr sz="240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Quartile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6"/>
              </a:rPr>
              <a:t>standard</a:t>
            </a:r>
            <a:r>
              <a:rPr sz="24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6"/>
              </a:rPr>
              <a:t> </a:t>
            </a: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6"/>
              </a:rPr>
              <a:t>deviation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06808" y="6444792"/>
            <a:ext cx="24511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25" dirty="0">
                <a:solidFill>
                  <a:srgbClr val="FFFFFF"/>
                </a:solidFill>
                <a:latin typeface="Times New Roman"/>
                <a:cs typeface="Times New Roman"/>
              </a:rPr>
              <a:t>15</a:t>
            </a:r>
            <a:endParaRPr sz="1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Mean:</a:t>
            </a:r>
          </a:p>
        </p:txBody>
      </p:sp>
      <p:sp>
        <p:nvSpPr>
          <p:cNvPr id="3" name="object 3"/>
          <p:cNvSpPr/>
          <p:nvPr/>
        </p:nvSpPr>
        <p:spPr>
          <a:xfrm>
            <a:off x="260108" y="850646"/>
            <a:ext cx="1693545" cy="64135"/>
          </a:xfrm>
          <a:custGeom>
            <a:avLst/>
            <a:gdLst/>
            <a:ahLst/>
            <a:cxnLst/>
            <a:rect l="l" t="t" r="r" b="b"/>
            <a:pathLst>
              <a:path w="1693545" h="64134">
                <a:moveTo>
                  <a:pt x="1693151" y="0"/>
                </a:moveTo>
                <a:lnTo>
                  <a:pt x="0" y="0"/>
                </a:lnTo>
                <a:lnTo>
                  <a:pt x="0" y="64007"/>
                </a:lnTo>
                <a:lnTo>
                  <a:pt x="1693151" y="64007"/>
                </a:lnTo>
                <a:lnTo>
                  <a:pt x="16931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911" y="1176633"/>
            <a:ext cx="10715625" cy="86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95"/>
              </a:spcBef>
            </a:pP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mean</a:t>
            </a:r>
            <a:r>
              <a:rPr sz="2400" b="1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(average)</a:t>
            </a:r>
            <a:r>
              <a:rPr sz="2400" b="1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: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found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adding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numbers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set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dividing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set.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4916" y="2360676"/>
            <a:ext cx="78994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3600" y="1434446"/>
            <a:ext cx="6117590" cy="2115185"/>
          </a:xfrm>
          <a:prstGeom prst="rect">
            <a:avLst/>
          </a:prstGeom>
        </p:spPr>
        <p:txBody>
          <a:bodyPr vert="horz" wrap="square" lIns="0" tIns="168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30"/>
              </a:spcBef>
              <a:tabLst>
                <a:tab pos="520065" algn="l"/>
              </a:tabLst>
            </a:pPr>
            <a:r>
              <a:rPr sz="2400" spc="-50" dirty="0">
                <a:solidFill>
                  <a:srgbClr val="A357FF"/>
                </a:solidFill>
                <a:latin typeface="Segoe UI Symbol"/>
                <a:cs typeface="Segoe UI Symbol"/>
              </a:rPr>
              <a:t>⬡</a:t>
            </a:r>
            <a:r>
              <a:rPr sz="2400" dirty="0">
                <a:solidFill>
                  <a:srgbClr val="A357FF"/>
                </a:solidFill>
                <a:latin typeface="Segoe UI Symbol"/>
                <a:cs typeface="Segoe UI Symbol"/>
              </a:rPr>
              <a:t>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numbers:5,11,2,12,4,2</a:t>
            </a:r>
            <a:endParaRPr sz="2400">
              <a:latin typeface="Times New Roman"/>
              <a:cs typeface="Times New Roman"/>
            </a:endParaRPr>
          </a:p>
          <a:p>
            <a:pPr marL="12700" marR="5513070">
              <a:lnSpc>
                <a:spcPts val="4120"/>
              </a:lnSpc>
              <a:spcBef>
                <a:spcPts val="330"/>
              </a:spcBef>
            </a:pP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A.8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B.11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C.6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06808" y="6444792"/>
            <a:ext cx="24511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spc="-25" dirty="0">
                <a:solidFill>
                  <a:srgbClr val="FFFFFF"/>
                </a:solidFill>
                <a:latin typeface="Times New Roman"/>
                <a:cs typeface="Times New Roman"/>
              </a:rPr>
              <a:t>21</a:t>
            </a:r>
            <a:endParaRPr sz="17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7452" y="4021835"/>
            <a:ext cx="2959607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Median:</a:t>
            </a:r>
          </a:p>
        </p:txBody>
      </p:sp>
      <p:sp>
        <p:nvSpPr>
          <p:cNvPr id="3" name="object 3"/>
          <p:cNvSpPr/>
          <p:nvPr/>
        </p:nvSpPr>
        <p:spPr>
          <a:xfrm>
            <a:off x="260108" y="850646"/>
            <a:ext cx="2200910" cy="64135"/>
          </a:xfrm>
          <a:custGeom>
            <a:avLst/>
            <a:gdLst/>
            <a:ahLst/>
            <a:cxnLst/>
            <a:rect l="l" t="t" r="r" b="b"/>
            <a:pathLst>
              <a:path w="2200910" h="64134">
                <a:moveTo>
                  <a:pt x="2200643" y="0"/>
                </a:moveTo>
                <a:lnTo>
                  <a:pt x="0" y="0"/>
                </a:lnTo>
                <a:lnTo>
                  <a:pt x="0" y="64007"/>
                </a:lnTo>
                <a:lnTo>
                  <a:pt x="2200643" y="64007"/>
                </a:lnTo>
                <a:lnTo>
                  <a:pt x="22006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57911" y="1176633"/>
            <a:ext cx="9966325" cy="866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95"/>
              </a:spcBef>
              <a:tabLst>
                <a:tab pos="1659889" algn="l"/>
              </a:tabLst>
            </a:pP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2400" b="1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median</a:t>
            </a:r>
            <a:r>
              <a:rPr sz="2400" b="1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:</a:t>
            </a:r>
            <a:r>
              <a:rPr sz="2400" b="1" u="sng" spc="-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middle</a:t>
            </a:r>
            <a:r>
              <a:rPr sz="2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40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sorted,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ascending</a:t>
            </a:r>
            <a:r>
              <a:rPr sz="2400" b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descending,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list</a:t>
            </a:r>
            <a:r>
              <a:rPr sz="2400" b="1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numbers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(odd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cases)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01239" y="2324100"/>
            <a:ext cx="783590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747" y="103378"/>
            <a:ext cx="20237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Median</a:t>
            </a:r>
          </a:p>
        </p:txBody>
      </p:sp>
      <p:sp>
        <p:nvSpPr>
          <p:cNvPr id="3" name="object 3"/>
          <p:cNvSpPr/>
          <p:nvPr/>
        </p:nvSpPr>
        <p:spPr>
          <a:xfrm>
            <a:off x="301370" y="789431"/>
            <a:ext cx="1998345" cy="64135"/>
          </a:xfrm>
          <a:custGeom>
            <a:avLst/>
            <a:gdLst/>
            <a:ahLst/>
            <a:cxnLst/>
            <a:rect l="l" t="t" r="r" b="b"/>
            <a:pathLst>
              <a:path w="1998345" h="64134">
                <a:moveTo>
                  <a:pt x="1997964" y="0"/>
                </a:moveTo>
                <a:lnTo>
                  <a:pt x="0" y="0"/>
                </a:lnTo>
                <a:lnTo>
                  <a:pt x="0" y="64008"/>
                </a:lnTo>
                <a:lnTo>
                  <a:pt x="1997964" y="64008"/>
                </a:lnTo>
                <a:lnTo>
                  <a:pt x="19979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37869" y="2001266"/>
            <a:ext cx="6939915" cy="4451350"/>
            <a:chOff x="737869" y="2001266"/>
            <a:chExt cx="6939915" cy="4451350"/>
          </a:xfrm>
        </p:grpSpPr>
        <p:sp>
          <p:nvSpPr>
            <p:cNvPr id="5" name="object 5"/>
            <p:cNvSpPr/>
            <p:nvPr/>
          </p:nvSpPr>
          <p:spPr>
            <a:xfrm>
              <a:off x="5157978" y="2013966"/>
              <a:ext cx="2506980" cy="741045"/>
            </a:xfrm>
            <a:custGeom>
              <a:avLst/>
              <a:gdLst/>
              <a:ahLst/>
              <a:cxnLst/>
              <a:rect l="l" t="t" r="r" b="b"/>
              <a:pathLst>
                <a:path w="2506979" h="741044">
                  <a:moveTo>
                    <a:pt x="2383536" y="0"/>
                  </a:moveTo>
                  <a:lnTo>
                    <a:pt x="123444" y="0"/>
                  </a:lnTo>
                  <a:lnTo>
                    <a:pt x="75384" y="9697"/>
                  </a:lnTo>
                  <a:lnTo>
                    <a:pt x="36147" y="36147"/>
                  </a:lnTo>
                  <a:lnTo>
                    <a:pt x="9697" y="75384"/>
                  </a:lnTo>
                  <a:lnTo>
                    <a:pt x="0" y="123444"/>
                  </a:lnTo>
                  <a:lnTo>
                    <a:pt x="0" y="617220"/>
                  </a:lnTo>
                  <a:lnTo>
                    <a:pt x="9697" y="665279"/>
                  </a:lnTo>
                  <a:lnTo>
                    <a:pt x="36147" y="704516"/>
                  </a:lnTo>
                  <a:lnTo>
                    <a:pt x="75384" y="730966"/>
                  </a:lnTo>
                  <a:lnTo>
                    <a:pt x="123444" y="740663"/>
                  </a:lnTo>
                  <a:lnTo>
                    <a:pt x="2383536" y="740663"/>
                  </a:lnTo>
                  <a:lnTo>
                    <a:pt x="2431595" y="730966"/>
                  </a:lnTo>
                  <a:lnTo>
                    <a:pt x="2470832" y="704516"/>
                  </a:lnTo>
                  <a:lnTo>
                    <a:pt x="2497282" y="665279"/>
                  </a:lnTo>
                  <a:lnTo>
                    <a:pt x="2506979" y="617220"/>
                  </a:lnTo>
                  <a:lnTo>
                    <a:pt x="2506979" y="123444"/>
                  </a:lnTo>
                  <a:lnTo>
                    <a:pt x="2497282" y="75384"/>
                  </a:lnTo>
                  <a:lnTo>
                    <a:pt x="2470832" y="36147"/>
                  </a:lnTo>
                  <a:lnTo>
                    <a:pt x="2431595" y="9697"/>
                  </a:lnTo>
                  <a:lnTo>
                    <a:pt x="23835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57978" y="2013966"/>
              <a:ext cx="2506980" cy="741045"/>
            </a:xfrm>
            <a:custGeom>
              <a:avLst/>
              <a:gdLst/>
              <a:ahLst/>
              <a:cxnLst/>
              <a:rect l="l" t="t" r="r" b="b"/>
              <a:pathLst>
                <a:path w="2506979" h="741044">
                  <a:moveTo>
                    <a:pt x="0" y="123444"/>
                  </a:moveTo>
                  <a:lnTo>
                    <a:pt x="9697" y="75384"/>
                  </a:lnTo>
                  <a:lnTo>
                    <a:pt x="36147" y="36147"/>
                  </a:lnTo>
                  <a:lnTo>
                    <a:pt x="75384" y="9697"/>
                  </a:lnTo>
                  <a:lnTo>
                    <a:pt x="123444" y="0"/>
                  </a:lnTo>
                  <a:lnTo>
                    <a:pt x="2383536" y="0"/>
                  </a:lnTo>
                  <a:lnTo>
                    <a:pt x="2431595" y="9697"/>
                  </a:lnTo>
                  <a:lnTo>
                    <a:pt x="2470832" y="36147"/>
                  </a:lnTo>
                  <a:lnTo>
                    <a:pt x="2497282" y="75384"/>
                  </a:lnTo>
                  <a:lnTo>
                    <a:pt x="2506979" y="123444"/>
                  </a:lnTo>
                  <a:lnTo>
                    <a:pt x="2506979" y="617220"/>
                  </a:lnTo>
                  <a:lnTo>
                    <a:pt x="2497282" y="665279"/>
                  </a:lnTo>
                  <a:lnTo>
                    <a:pt x="2470832" y="704516"/>
                  </a:lnTo>
                  <a:lnTo>
                    <a:pt x="2431595" y="730966"/>
                  </a:lnTo>
                  <a:lnTo>
                    <a:pt x="2383536" y="740663"/>
                  </a:lnTo>
                  <a:lnTo>
                    <a:pt x="123444" y="740663"/>
                  </a:lnTo>
                  <a:lnTo>
                    <a:pt x="75384" y="730966"/>
                  </a:lnTo>
                  <a:lnTo>
                    <a:pt x="36147" y="704516"/>
                  </a:lnTo>
                  <a:lnTo>
                    <a:pt x="9697" y="665279"/>
                  </a:lnTo>
                  <a:lnTo>
                    <a:pt x="0" y="617220"/>
                  </a:lnTo>
                  <a:lnTo>
                    <a:pt x="0" y="123444"/>
                  </a:lnTo>
                  <a:close/>
                </a:path>
              </a:pathLst>
            </a:custGeom>
            <a:ln w="25400">
              <a:solidFill>
                <a:srgbClr val="773D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0569" y="3795522"/>
              <a:ext cx="4838700" cy="2644140"/>
            </a:xfrm>
            <a:custGeom>
              <a:avLst/>
              <a:gdLst/>
              <a:ahLst/>
              <a:cxnLst/>
              <a:rect l="l" t="t" r="r" b="b"/>
              <a:pathLst>
                <a:path w="4838700" h="2644140">
                  <a:moveTo>
                    <a:pt x="4398009" y="0"/>
                  </a:moveTo>
                  <a:lnTo>
                    <a:pt x="440702" y="0"/>
                  </a:lnTo>
                  <a:lnTo>
                    <a:pt x="392682" y="2586"/>
                  </a:lnTo>
                  <a:lnTo>
                    <a:pt x="346160" y="10166"/>
                  </a:lnTo>
                  <a:lnTo>
                    <a:pt x="301405" y="22471"/>
                  </a:lnTo>
                  <a:lnTo>
                    <a:pt x="258686" y="39232"/>
                  </a:lnTo>
                  <a:lnTo>
                    <a:pt x="218270" y="60179"/>
                  </a:lnTo>
                  <a:lnTo>
                    <a:pt x="180428" y="85043"/>
                  </a:lnTo>
                  <a:lnTo>
                    <a:pt x="145428" y="113555"/>
                  </a:lnTo>
                  <a:lnTo>
                    <a:pt x="113539" y="145446"/>
                  </a:lnTo>
                  <a:lnTo>
                    <a:pt x="85029" y="180447"/>
                  </a:lnTo>
                  <a:lnTo>
                    <a:pt x="60168" y="218289"/>
                  </a:lnTo>
                  <a:lnTo>
                    <a:pt x="39224" y="258702"/>
                  </a:lnTo>
                  <a:lnTo>
                    <a:pt x="22467" y="301418"/>
                  </a:lnTo>
                  <a:lnTo>
                    <a:pt x="10164" y="346167"/>
                  </a:lnTo>
                  <a:lnTo>
                    <a:pt x="2585" y="392681"/>
                  </a:lnTo>
                  <a:lnTo>
                    <a:pt x="0" y="440689"/>
                  </a:lnTo>
                  <a:lnTo>
                    <a:pt x="0" y="2203437"/>
                  </a:lnTo>
                  <a:lnTo>
                    <a:pt x="2585" y="2251457"/>
                  </a:lnTo>
                  <a:lnTo>
                    <a:pt x="10164" y="2297979"/>
                  </a:lnTo>
                  <a:lnTo>
                    <a:pt x="22467" y="2342734"/>
                  </a:lnTo>
                  <a:lnTo>
                    <a:pt x="39224" y="2385453"/>
                  </a:lnTo>
                  <a:lnTo>
                    <a:pt x="60168" y="2425869"/>
                  </a:lnTo>
                  <a:lnTo>
                    <a:pt x="85029" y="2463711"/>
                  </a:lnTo>
                  <a:lnTo>
                    <a:pt x="113539" y="2498711"/>
                  </a:lnTo>
                  <a:lnTo>
                    <a:pt x="145428" y="2530600"/>
                  </a:lnTo>
                  <a:lnTo>
                    <a:pt x="180428" y="2559110"/>
                  </a:lnTo>
                  <a:lnTo>
                    <a:pt x="218270" y="2583971"/>
                  </a:lnTo>
                  <a:lnTo>
                    <a:pt x="258686" y="2604915"/>
                  </a:lnTo>
                  <a:lnTo>
                    <a:pt x="301405" y="2621672"/>
                  </a:lnTo>
                  <a:lnTo>
                    <a:pt x="346160" y="2633975"/>
                  </a:lnTo>
                  <a:lnTo>
                    <a:pt x="392682" y="2641554"/>
                  </a:lnTo>
                  <a:lnTo>
                    <a:pt x="440702" y="2644140"/>
                  </a:lnTo>
                  <a:lnTo>
                    <a:pt x="4398009" y="2644140"/>
                  </a:lnTo>
                  <a:lnTo>
                    <a:pt x="4446018" y="2641554"/>
                  </a:lnTo>
                  <a:lnTo>
                    <a:pt x="4492532" y="2633975"/>
                  </a:lnTo>
                  <a:lnTo>
                    <a:pt x="4537281" y="2621672"/>
                  </a:lnTo>
                  <a:lnTo>
                    <a:pt x="4579997" y="2604915"/>
                  </a:lnTo>
                  <a:lnTo>
                    <a:pt x="4620410" y="2583971"/>
                  </a:lnTo>
                  <a:lnTo>
                    <a:pt x="4658252" y="2559110"/>
                  </a:lnTo>
                  <a:lnTo>
                    <a:pt x="4693253" y="2530600"/>
                  </a:lnTo>
                  <a:lnTo>
                    <a:pt x="4725144" y="2498711"/>
                  </a:lnTo>
                  <a:lnTo>
                    <a:pt x="4753656" y="2463711"/>
                  </a:lnTo>
                  <a:lnTo>
                    <a:pt x="4778520" y="2425869"/>
                  </a:lnTo>
                  <a:lnTo>
                    <a:pt x="4799467" y="2385453"/>
                  </a:lnTo>
                  <a:lnTo>
                    <a:pt x="4816228" y="2342734"/>
                  </a:lnTo>
                  <a:lnTo>
                    <a:pt x="4828533" y="2297979"/>
                  </a:lnTo>
                  <a:lnTo>
                    <a:pt x="4836113" y="2251457"/>
                  </a:lnTo>
                  <a:lnTo>
                    <a:pt x="4838700" y="2203437"/>
                  </a:lnTo>
                  <a:lnTo>
                    <a:pt x="4838700" y="440689"/>
                  </a:lnTo>
                  <a:lnTo>
                    <a:pt x="4836113" y="392681"/>
                  </a:lnTo>
                  <a:lnTo>
                    <a:pt x="4828533" y="346167"/>
                  </a:lnTo>
                  <a:lnTo>
                    <a:pt x="4816228" y="301418"/>
                  </a:lnTo>
                  <a:lnTo>
                    <a:pt x="4799467" y="258702"/>
                  </a:lnTo>
                  <a:lnTo>
                    <a:pt x="4778520" y="218289"/>
                  </a:lnTo>
                  <a:lnTo>
                    <a:pt x="4753656" y="180447"/>
                  </a:lnTo>
                  <a:lnTo>
                    <a:pt x="4725144" y="145446"/>
                  </a:lnTo>
                  <a:lnTo>
                    <a:pt x="4693253" y="113555"/>
                  </a:lnTo>
                  <a:lnTo>
                    <a:pt x="4658252" y="85043"/>
                  </a:lnTo>
                  <a:lnTo>
                    <a:pt x="4620410" y="60179"/>
                  </a:lnTo>
                  <a:lnTo>
                    <a:pt x="4579997" y="39232"/>
                  </a:lnTo>
                  <a:lnTo>
                    <a:pt x="4537281" y="22471"/>
                  </a:lnTo>
                  <a:lnTo>
                    <a:pt x="4492532" y="10166"/>
                  </a:lnTo>
                  <a:lnTo>
                    <a:pt x="4446018" y="2586"/>
                  </a:lnTo>
                  <a:lnTo>
                    <a:pt x="4398009" y="0"/>
                  </a:lnTo>
                  <a:close/>
                </a:path>
              </a:pathLst>
            </a:custGeom>
            <a:solidFill>
              <a:srgbClr val="092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0569" y="3795522"/>
              <a:ext cx="4838700" cy="2644140"/>
            </a:xfrm>
            <a:custGeom>
              <a:avLst/>
              <a:gdLst/>
              <a:ahLst/>
              <a:cxnLst/>
              <a:rect l="l" t="t" r="r" b="b"/>
              <a:pathLst>
                <a:path w="4838700" h="2644140">
                  <a:moveTo>
                    <a:pt x="0" y="440689"/>
                  </a:moveTo>
                  <a:lnTo>
                    <a:pt x="2585" y="392681"/>
                  </a:lnTo>
                  <a:lnTo>
                    <a:pt x="10164" y="346167"/>
                  </a:lnTo>
                  <a:lnTo>
                    <a:pt x="22467" y="301418"/>
                  </a:lnTo>
                  <a:lnTo>
                    <a:pt x="39224" y="258702"/>
                  </a:lnTo>
                  <a:lnTo>
                    <a:pt x="60168" y="218289"/>
                  </a:lnTo>
                  <a:lnTo>
                    <a:pt x="85029" y="180447"/>
                  </a:lnTo>
                  <a:lnTo>
                    <a:pt x="113539" y="145446"/>
                  </a:lnTo>
                  <a:lnTo>
                    <a:pt x="145428" y="113555"/>
                  </a:lnTo>
                  <a:lnTo>
                    <a:pt x="180428" y="85043"/>
                  </a:lnTo>
                  <a:lnTo>
                    <a:pt x="218270" y="60179"/>
                  </a:lnTo>
                  <a:lnTo>
                    <a:pt x="258686" y="39232"/>
                  </a:lnTo>
                  <a:lnTo>
                    <a:pt x="301405" y="22471"/>
                  </a:lnTo>
                  <a:lnTo>
                    <a:pt x="346160" y="10166"/>
                  </a:lnTo>
                  <a:lnTo>
                    <a:pt x="392682" y="2586"/>
                  </a:lnTo>
                  <a:lnTo>
                    <a:pt x="440702" y="0"/>
                  </a:lnTo>
                  <a:lnTo>
                    <a:pt x="4398009" y="0"/>
                  </a:lnTo>
                  <a:lnTo>
                    <a:pt x="4446018" y="2586"/>
                  </a:lnTo>
                  <a:lnTo>
                    <a:pt x="4492532" y="10166"/>
                  </a:lnTo>
                  <a:lnTo>
                    <a:pt x="4537281" y="22471"/>
                  </a:lnTo>
                  <a:lnTo>
                    <a:pt x="4579997" y="39232"/>
                  </a:lnTo>
                  <a:lnTo>
                    <a:pt x="4620410" y="60179"/>
                  </a:lnTo>
                  <a:lnTo>
                    <a:pt x="4658252" y="85043"/>
                  </a:lnTo>
                  <a:lnTo>
                    <a:pt x="4693253" y="113555"/>
                  </a:lnTo>
                  <a:lnTo>
                    <a:pt x="4725144" y="145446"/>
                  </a:lnTo>
                  <a:lnTo>
                    <a:pt x="4753656" y="180447"/>
                  </a:lnTo>
                  <a:lnTo>
                    <a:pt x="4778520" y="218289"/>
                  </a:lnTo>
                  <a:lnTo>
                    <a:pt x="4799467" y="258702"/>
                  </a:lnTo>
                  <a:lnTo>
                    <a:pt x="4816228" y="301418"/>
                  </a:lnTo>
                  <a:lnTo>
                    <a:pt x="4828533" y="346167"/>
                  </a:lnTo>
                  <a:lnTo>
                    <a:pt x="4836113" y="392681"/>
                  </a:lnTo>
                  <a:lnTo>
                    <a:pt x="4838700" y="440689"/>
                  </a:lnTo>
                  <a:lnTo>
                    <a:pt x="4838700" y="2203437"/>
                  </a:lnTo>
                  <a:lnTo>
                    <a:pt x="4836113" y="2251457"/>
                  </a:lnTo>
                  <a:lnTo>
                    <a:pt x="4828533" y="2297979"/>
                  </a:lnTo>
                  <a:lnTo>
                    <a:pt x="4816228" y="2342734"/>
                  </a:lnTo>
                  <a:lnTo>
                    <a:pt x="4799467" y="2385453"/>
                  </a:lnTo>
                  <a:lnTo>
                    <a:pt x="4778520" y="2425869"/>
                  </a:lnTo>
                  <a:lnTo>
                    <a:pt x="4753656" y="2463711"/>
                  </a:lnTo>
                  <a:lnTo>
                    <a:pt x="4725144" y="2498711"/>
                  </a:lnTo>
                  <a:lnTo>
                    <a:pt x="4693253" y="2530600"/>
                  </a:lnTo>
                  <a:lnTo>
                    <a:pt x="4658252" y="2559110"/>
                  </a:lnTo>
                  <a:lnTo>
                    <a:pt x="4620410" y="2583971"/>
                  </a:lnTo>
                  <a:lnTo>
                    <a:pt x="4579997" y="2604915"/>
                  </a:lnTo>
                  <a:lnTo>
                    <a:pt x="4537281" y="2621672"/>
                  </a:lnTo>
                  <a:lnTo>
                    <a:pt x="4492532" y="2633975"/>
                  </a:lnTo>
                  <a:lnTo>
                    <a:pt x="4446018" y="2641554"/>
                  </a:lnTo>
                  <a:lnTo>
                    <a:pt x="4398009" y="2644140"/>
                  </a:lnTo>
                  <a:lnTo>
                    <a:pt x="440702" y="2644140"/>
                  </a:lnTo>
                  <a:lnTo>
                    <a:pt x="392682" y="2641554"/>
                  </a:lnTo>
                  <a:lnTo>
                    <a:pt x="346160" y="2633975"/>
                  </a:lnTo>
                  <a:lnTo>
                    <a:pt x="301405" y="2621672"/>
                  </a:lnTo>
                  <a:lnTo>
                    <a:pt x="258686" y="2604915"/>
                  </a:lnTo>
                  <a:lnTo>
                    <a:pt x="218270" y="2583971"/>
                  </a:lnTo>
                  <a:lnTo>
                    <a:pt x="180428" y="2559110"/>
                  </a:lnTo>
                  <a:lnTo>
                    <a:pt x="145428" y="2530600"/>
                  </a:lnTo>
                  <a:lnTo>
                    <a:pt x="113539" y="2498711"/>
                  </a:lnTo>
                  <a:lnTo>
                    <a:pt x="85029" y="2463711"/>
                  </a:lnTo>
                  <a:lnTo>
                    <a:pt x="60168" y="2425869"/>
                  </a:lnTo>
                  <a:lnTo>
                    <a:pt x="39224" y="2385453"/>
                  </a:lnTo>
                  <a:lnTo>
                    <a:pt x="22467" y="2342734"/>
                  </a:lnTo>
                  <a:lnTo>
                    <a:pt x="10164" y="2297979"/>
                  </a:lnTo>
                  <a:lnTo>
                    <a:pt x="2585" y="2251457"/>
                  </a:lnTo>
                  <a:lnTo>
                    <a:pt x="0" y="2203437"/>
                  </a:lnTo>
                  <a:lnTo>
                    <a:pt x="0" y="440689"/>
                  </a:lnTo>
                  <a:close/>
                </a:path>
              </a:pathLst>
            </a:custGeom>
            <a:ln w="25400">
              <a:solidFill>
                <a:srgbClr val="041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98775" y="4526660"/>
            <a:ext cx="54102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Even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8392" y="5096332"/>
            <a:ext cx="163004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5,8,10,16,2,7,6,9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69107" y="2749105"/>
            <a:ext cx="6774180" cy="2684145"/>
            <a:chOff x="2769107" y="2749105"/>
            <a:chExt cx="6774180" cy="2684145"/>
          </a:xfrm>
        </p:grpSpPr>
        <p:sp>
          <p:nvSpPr>
            <p:cNvPr id="12" name="object 12"/>
            <p:cNvSpPr/>
            <p:nvPr/>
          </p:nvSpPr>
          <p:spPr>
            <a:xfrm>
              <a:off x="6411467" y="2753867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h="383539">
                  <a:moveTo>
                    <a:pt x="0" y="0"/>
                  </a:moveTo>
                  <a:lnTo>
                    <a:pt x="0" y="383540"/>
                  </a:lnTo>
                </a:path>
              </a:pathLst>
            </a:custGeom>
            <a:ln w="9525">
              <a:solidFill>
                <a:srgbClr val="052C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4471" y="3101339"/>
              <a:ext cx="3435096" cy="86410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111753" y="3124453"/>
              <a:ext cx="3300729" cy="670560"/>
            </a:xfrm>
            <a:custGeom>
              <a:avLst/>
              <a:gdLst/>
              <a:ahLst/>
              <a:cxnLst/>
              <a:rect l="l" t="t" r="r" b="b"/>
              <a:pathLst>
                <a:path w="3300729" h="670560">
                  <a:moveTo>
                    <a:pt x="14096" y="554355"/>
                  </a:moveTo>
                  <a:lnTo>
                    <a:pt x="8127" y="557911"/>
                  </a:lnTo>
                  <a:lnTo>
                    <a:pt x="2031" y="561467"/>
                  </a:lnTo>
                  <a:lnTo>
                    <a:pt x="0" y="569214"/>
                  </a:lnTo>
                  <a:lnTo>
                    <a:pt x="58927" y="670306"/>
                  </a:lnTo>
                  <a:lnTo>
                    <a:pt x="73585" y="645160"/>
                  </a:lnTo>
                  <a:lnTo>
                    <a:pt x="46227" y="645160"/>
                  </a:lnTo>
                  <a:lnTo>
                    <a:pt x="46227" y="598188"/>
                  </a:lnTo>
                  <a:lnTo>
                    <a:pt x="25400" y="562483"/>
                  </a:lnTo>
                  <a:lnTo>
                    <a:pt x="21970" y="556387"/>
                  </a:lnTo>
                  <a:lnTo>
                    <a:pt x="14096" y="554355"/>
                  </a:lnTo>
                  <a:close/>
                </a:path>
                <a:path w="3300729" h="670560">
                  <a:moveTo>
                    <a:pt x="46228" y="598188"/>
                  </a:moveTo>
                  <a:lnTo>
                    <a:pt x="46227" y="645160"/>
                  </a:lnTo>
                  <a:lnTo>
                    <a:pt x="71627" y="645160"/>
                  </a:lnTo>
                  <a:lnTo>
                    <a:pt x="71627" y="638683"/>
                  </a:lnTo>
                  <a:lnTo>
                    <a:pt x="48006" y="638683"/>
                  </a:lnTo>
                  <a:lnTo>
                    <a:pt x="58928" y="619959"/>
                  </a:lnTo>
                  <a:lnTo>
                    <a:pt x="46228" y="598188"/>
                  </a:lnTo>
                  <a:close/>
                </a:path>
                <a:path w="3300729" h="670560">
                  <a:moveTo>
                    <a:pt x="103758" y="554355"/>
                  </a:moveTo>
                  <a:lnTo>
                    <a:pt x="95884" y="556387"/>
                  </a:lnTo>
                  <a:lnTo>
                    <a:pt x="92456" y="562483"/>
                  </a:lnTo>
                  <a:lnTo>
                    <a:pt x="71627" y="598188"/>
                  </a:lnTo>
                  <a:lnTo>
                    <a:pt x="71627" y="645160"/>
                  </a:lnTo>
                  <a:lnTo>
                    <a:pt x="73585" y="645160"/>
                  </a:lnTo>
                  <a:lnTo>
                    <a:pt x="117856" y="569214"/>
                  </a:lnTo>
                  <a:lnTo>
                    <a:pt x="115823" y="561467"/>
                  </a:lnTo>
                  <a:lnTo>
                    <a:pt x="109727" y="557911"/>
                  </a:lnTo>
                  <a:lnTo>
                    <a:pt x="103758" y="554355"/>
                  </a:lnTo>
                  <a:close/>
                </a:path>
                <a:path w="3300729" h="670560">
                  <a:moveTo>
                    <a:pt x="58928" y="619959"/>
                  </a:moveTo>
                  <a:lnTo>
                    <a:pt x="48006" y="638683"/>
                  </a:lnTo>
                  <a:lnTo>
                    <a:pt x="69850" y="638683"/>
                  </a:lnTo>
                  <a:lnTo>
                    <a:pt x="58928" y="619959"/>
                  </a:lnTo>
                  <a:close/>
                </a:path>
                <a:path w="3300729" h="670560">
                  <a:moveTo>
                    <a:pt x="71627" y="598188"/>
                  </a:moveTo>
                  <a:lnTo>
                    <a:pt x="58928" y="619959"/>
                  </a:lnTo>
                  <a:lnTo>
                    <a:pt x="69850" y="638683"/>
                  </a:lnTo>
                  <a:lnTo>
                    <a:pt x="71627" y="638683"/>
                  </a:lnTo>
                  <a:lnTo>
                    <a:pt x="71627" y="598188"/>
                  </a:lnTo>
                  <a:close/>
                </a:path>
                <a:path w="3300729" h="670560">
                  <a:moveTo>
                    <a:pt x="3300222" y="0"/>
                  </a:moveTo>
                  <a:lnTo>
                    <a:pt x="51943" y="0"/>
                  </a:lnTo>
                  <a:lnTo>
                    <a:pt x="46227" y="5715"/>
                  </a:lnTo>
                  <a:lnTo>
                    <a:pt x="46228" y="598188"/>
                  </a:lnTo>
                  <a:lnTo>
                    <a:pt x="58928" y="619959"/>
                  </a:lnTo>
                  <a:lnTo>
                    <a:pt x="71627" y="598188"/>
                  </a:lnTo>
                  <a:lnTo>
                    <a:pt x="71627" y="25400"/>
                  </a:lnTo>
                  <a:lnTo>
                    <a:pt x="58927" y="25400"/>
                  </a:lnTo>
                  <a:lnTo>
                    <a:pt x="71627" y="12700"/>
                  </a:lnTo>
                  <a:lnTo>
                    <a:pt x="3300222" y="12700"/>
                  </a:lnTo>
                  <a:lnTo>
                    <a:pt x="3300222" y="0"/>
                  </a:lnTo>
                  <a:close/>
                </a:path>
                <a:path w="3300729" h="670560">
                  <a:moveTo>
                    <a:pt x="71627" y="12700"/>
                  </a:moveTo>
                  <a:lnTo>
                    <a:pt x="58927" y="25400"/>
                  </a:lnTo>
                  <a:lnTo>
                    <a:pt x="71627" y="25400"/>
                  </a:lnTo>
                  <a:lnTo>
                    <a:pt x="71627" y="12700"/>
                  </a:lnTo>
                  <a:close/>
                </a:path>
                <a:path w="3300729" h="670560">
                  <a:moveTo>
                    <a:pt x="3300222" y="12700"/>
                  </a:moveTo>
                  <a:lnTo>
                    <a:pt x="71627" y="12700"/>
                  </a:lnTo>
                  <a:lnTo>
                    <a:pt x="71627" y="25400"/>
                  </a:lnTo>
                  <a:lnTo>
                    <a:pt x="3300222" y="25400"/>
                  </a:lnTo>
                  <a:lnTo>
                    <a:pt x="3300222" y="1270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0319" y="3098304"/>
              <a:ext cx="3172968" cy="803135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412229" y="3121405"/>
              <a:ext cx="3039110" cy="608965"/>
            </a:xfrm>
            <a:custGeom>
              <a:avLst/>
              <a:gdLst/>
              <a:ahLst/>
              <a:cxnLst/>
              <a:rect l="l" t="t" r="r" b="b"/>
              <a:pathLst>
                <a:path w="3039109" h="608964">
                  <a:moveTo>
                    <a:pt x="2935224" y="493014"/>
                  </a:moveTo>
                  <a:lnTo>
                    <a:pt x="2929254" y="496570"/>
                  </a:lnTo>
                  <a:lnTo>
                    <a:pt x="2923159" y="500126"/>
                  </a:lnTo>
                  <a:lnTo>
                    <a:pt x="2921127" y="507873"/>
                  </a:lnTo>
                  <a:lnTo>
                    <a:pt x="2980054" y="608965"/>
                  </a:lnTo>
                  <a:lnTo>
                    <a:pt x="2994820" y="583692"/>
                  </a:lnTo>
                  <a:lnTo>
                    <a:pt x="2967354" y="583692"/>
                  </a:lnTo>
                  <a:lnTo>
                    <a:pt x="2967354" y="536629"/>
                  </a:lnTo>
                  <a:lnTo>
                    <a:pt x="2943098" y="495046"/>
                  </a:lnTo>
                  <a:lnTo>
                    <a:pt x="2935224" y="493014"/>
                  </a:lnTo>
                  <a:close/>
                </a:path>
                <a:path w="3039109" h="608964">
                  <a:moveTo>
                    <a:pt x="2967354" y="536629"/>
                  </a:moveTo>
                  <a:lnTo>
                    <a:pt x="2967354" y="583692"/>
                  </a:lnTo>
                  <a:lnTo>
                    <a:pt x="2992754" y="583692"/>
                  </a:lnTo>
                  <a:lnTo>
                    <a:pt x="2992754" y="577342"/>
                  </a:lnTo>
                  <a:lnTo>
                    <a:pt x="2969133" y="577342"/>
                  </a:lnTo>
                  <a:lnTo>
                    <a:pt x="2980118" y="558509"/>
                  </a:lnTo>
                  <a:lnTo>
                    <a:pt x="2967354" y="536629"/>
                  </a:lnTo>
                  <a:close/>
                </a:path>
                <a:path w="3039109" h="608964">
                  <a:moveTo>
                    <a:pt x="3024886" y="493014"/>
                  </a:moveTo>
                  <a:lnTo>
                    <a:pt x="3017139" y="495046"/>
                  </a:lnTo>
                  <a:lnTo>
                    <a:pt x="2992754" y="536847"/>
                  </a:lnTo>
                  <a:lnTo>
                    <a:pt x="2992754" y="583692"/>
                  </a:lnTo>
                  <a:lnTo>
                    <a:pt x="2994820" y="583692"/>
                  </a:lnTo>
                  <a:lnTo>
                    <a:pt x="3035554" y="513969"/>
                  </a:lnTo>
                  <a:lnTo>
                    <a:pt x="3038983" y="507873"/>
                  </a:lnTo>
                  <a:lnTo>
                    <a:pt x="3036951" y="500126"/>
                  </a:lnTo>
                  <a:lnTo>
                    <a:pt x="3030981" y="496570"/>
                  </a:lnTo>
                  <a:lnTo>
                    <a:pt x="3024886" y="493014"/>
                  </a:lnTo>
                  <a:close/>
                </a:path>
                <a:path w="3039109" h="608964">
                  <a:moveTo>
                    <a:pt x="2980118" y="558509"/>
                  </a:moveTo>
                  <a:lnTo>
                    <a:pt x="2969133" y="577342"/>
                  </a:lnTo>
                  <a:lnTo>
                    <a:pt x="2991104" y="577342"/>
                  </a:lnTo>
                  <a:lnTo>
                    <a:pt x="2980118" y="558509"/>
                  </a:lnTo>
                  <a:close/>
                </a:path>
                <a:path w="3039109" h="608964">
                  <a:moveTo>
                    <a:pt x="2992754" y="536847"/>
                  </a:moveTo>
                  <a:lnTo>
                    <a:pt x="2980118" y="558509"/>
                  </a:lnTo>
                  <a:lnTo>
                    <a:pt x="2991104" y="577342"/>
                  </a:lnTo>
                  <a:lnTo>
                    <a:pt x="2992754" y="577342"/>
                  </a:lnTo>
                  <a:lnTo>
                    <a:pt x="2992754" y="536847"/>
                  </a:lnTo>
                  <a:close/>
                </a:path>
                <a:path w="3039109" h="608964">
                  <a:moveTo>
                    <a:pt x="2967354" y="12700"/>
                  </a:moveTo>
                  <a:lnTo>
                    <a:pt x="2967354" y="536629"/>
                  </a:lnTo>
                  <a:lnTo>
                    <a:pt x="2980118" y="558509"/>
                  </a:lnTo>
                  <a:lnTo>
                    <a:pt x="2992754" y="536847"/>
                  </a:lnTo>
                  <a:lnTo>
                    <a:pt x="2992754" y="25400"/>
                  </a:lnTo>
                  <a:lnTo>
                    <a:pt x="2980054" y="25400"/>
                  </a:lnTo>
                  <a:lnTo>
                    <a:pt x="2967354" y="12700"/>
                  </a:lnTo>
                  <a:close/>
                </a:path>
                <a:path w="3039109" h="608964">
                  <a:moveTo>
                    <a:pt x="29870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2967354" y="25400"/>
                  </a:lnTo>
                  <a:lnTo>
                    <a:pt x="2967354" y="12700"/>
                  </a:lnTo>
                  <a:lnTo>
                    <a:pt x="2992754" y="12700"/>
                  </a:lnTo>
                  <a:lnTo>
                    <a:pt x="2992754" y="5715"/>
                  </a:lnTo>
                  <a:lnTo>
                    <a:pt x="2987040" y="0"/>
                  </a:lnTo>
                  <a:close/>
                </a:path>
                <a:path w="3039109" h="608964">
                  <a:moveTo>
                    <a:pt x="2992754" y="12700"/>
                  </a:moveTo>
                  <a:lnTo>
                    <a:pt x="2967354" y="12700"/>
                  </a:lnTo>
                  <a:lnTo>
                    <a:pt x="2980054" y="25400"/>
                  </a:lnTo>
                  <a:lnTo>
                    <a:pt x="2992754" y="25400"/>
                  </a:lnTo>
                  <a:lnTo>
                    <a:pt x="2992754" y="1270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9107" y="5125237"/>
              <a:ext cx="722401" cy="30782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12541" y="5202682"/>
              <a:ext cx="527685" cy="118110"/>
            </a:xfrm>
            <a:custGeom>
              <a:avLst/>
              <a:gdLst/>
              <a:ahLst/>
              <a:cxnLst/>
              <a:rect l="l" t="t" r="r" b="b"/>
              <a:pathLst>
                <a:path w="527685" h="118110">
                  <a:moveTo>
                    <a:pt x="477084" y="58928"/>
                  </a:moveTo>
                  <a:lnTo>
                    <a:pt x="413638" y="95885"/>
                  </a:lnTo>
                  <a:lnTo>
                    <a:pt x="411606" y="103759"/>
                  </a:lnTo>
                  <a:lnTo>
                    <a:pt x="415035" y="109728"/>
                  </a:lnTo>
                  <a:lnTo>
                    <a:pt x="418591" y="115824"/>
                  </a:lnTo>
                  <a:lnTo>
                    <a:pt x="426465" y="117856"/>
                  </a:lnTo>
                  <a:lnTo>
                    <a:pt x="432434" y="114300"/>
                  </a:lnTo>
                  <a:lnTo>
                    <a:pt x="505642" y="71628"/>
                  </a:lnTo>
                  <a:lnTo>
                    <a:pt x="502284" y="71628"/>
                  </a:lnTo>
                  <a:lnTo>
                    <a:pt x="502284" y="69850"/>
                  </a:lnTo>
                  <a:lnTo>
                    <a:pt x="495807" y="69850"/>
                  </a:lnTo>
                  <a:lnTo>
                    <a:pt x="477084" y="58928"/>
                  </a:lnTo>
                  <a:close/>
                </a:path>
                <a:path w="527685" h="118110">
                  <a:moveTo>
                    <a:pt x="455313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455313" y="71628"/>
                  </a:lnTo>
                  <a:lnTo>
                    <a:pt x="477084" y="58928"/>
                  </a:lnTo>
                  <a:lnTo>
                    <a:pt x="455313" y="46228"/>
                  </a:lnTo>
                  <a:close/>
                </a:path>
                <a:path w="527685" h="118110">
                  <a:moveTo>
                    <a:pt x="505642" y="46228"/>
                  </a:moveTo>
                  <a:lnTo>
                    <a:pt x="502284" y="46228"/>
                  </a:lnTo>
                  <a:lnTo>
                    <a:pt x="502284" y="71628"/>
                  </a:lnTo>
                  <a:lnTo>
                    <a:pt x="505642" y="71628"/>
                  </a:lnTo>
                  <a:lnTo>
                    <a:pt x="527431" y="58928"/>
                  </a:lnTo>
                  <a:lnTo>
                    <a:pt x="505642" y="46228"/>
                  </a:lnTo>
                  <a:close/>
                </a:path>
                <a:path w="527685" h="118110">
                  <a:moveTo>
                    <a:pt x="495807" y="48006"/>
                  </a:moveTo>
                  <a:lnTo>
                    <a:pt x="477084" y="58928"/>
                  </a:lnTo>
                  <a:lnTo>
                    <a:pt x="495807" y="69850"/>
                  </a:lnTo>
                  <a:lnTo>
                    <a:pt x="495807" y="48006"/>
                  </a:lnTo>
                  <a:close/>
                </a:path>
                <a:path w="527685" h="118110">
                  <a:moveTo>
                    <a:pt x="502284" y="48006"/>
                  </a:moveTo>
                  <a:lnTo>
                    <a:pt x="495807" y="48006"/>
                  </a:lnTo>
                  <a:lnTo>
                    <a:pt x="495807" y="69850"/>
                  </a:lnTo>
                  <a:lnTo>
                    <a:pt x="502284" y="69850"/>
                  </a:lnTo>
                  <a:lnTo>
                    <a:pt x="502284" y="48006"/>
                  </a:lnTo>
                  <a:close/>
                </a:path>
                <a:path w="527685" h="118110">
                  <a:moveTo>
                    <a:pt x="426465" y="0"/>
                  </a:moveTo>
                  <a:lnTo>
                    <a:pt x="418591" y="2032"/>
                  </a:lnTo>
                  <a:lnTo>
                    <a:pt x="415035" y="8128"/>
                  </a:lnTo>
                  <a:lnTo>
                    <a:pt x="411606" y="14097"/>
                  </a:lnTo>
                  <a:lnTo>
                    <a:pt x="413638" y="21971"/>
                  </a:lnTo>
                  <a:lnTo>
                    <a:pt x="477084" y="58928"/>
                  </a:lnTo>
                  <a:lnTo>
                    <a:pt x="495807" y="48006"/>
                  </a:lnTo>
                  <a:lnTo>
                    <a:pt x="502284" y="48006"/>
                  </a:lnTo>
                  <a:lnTo>
                    <a:pt x="502284" y="46228"/>
                  </a:lnTo>
                  <a:lnTo>
                    <a:pt x="505642" y="46228"/>
                  </a:lnTo>
                  <a:lnTo>
                    <a:pt x="432434" y="3556"/>
                  </a:lnTo>
                  <a:lnTo>
                    <a:pt x="426465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418078" y="5080253"/>
            <a:ext cx="163258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2,5,6,7,8,9,10,16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118857" y="3717290"/>
            <a:ext cx="4547235" cy="2622550"/>
            <a:chOff x="7118857" y="3717290"/>
            <a:chExt cx="4547235" cy="2622550"/>
          </a:xfrm>
        </p:grpSpPr>
        <p:sp>
          <p:nvSpPr>
            <p:cNvPr id="21" name="object 21"/>
            <p:cNvSpPr/>
            <p:nvPr/>
          </p:nvSpPr>
          <p:spPr>
            <a:xfrm>
              <a:off x="7131557" y="3729990"/>
              <a:ext cx="4521835" cy="2597150"/>
            </a:xfrm>
            <a:custGeom>
              <a:avLst/>
              <a:gdLst/>
              <a:ahLst/>
              <a:cxnLst/>
              <a:rect l="l" t="t" r="r" b="b"/>
              <a:pathLst>
                <a:path w="4521834" h="2597150">
                  <a:moveTo>
                    <a:pt x="4088892" y="0"/>
                  </a:moveTo>
                  <a:lnTo>
                    <a:pt x="432816" y="0"/>
                  </a:lnTo>
                  <a:lnTo>
                    <a:pt x="385660" y="2539"/>
                  </a:lnTo>
                  <a:lnTo>
                    <a:pt x="339973" y="9983"/>
                  </a:lnTo>
                  <a:lnTo>
                    <a:pt x="296021" y="22067"/>
                  </a:lnTo>
                  <a:lnTo>
                    <a:pt x="254067" y="38526"/>
                  </a:lnTo>
                  <a:lnTo>
                    <a:pt x="214376" y="59097"/>
                  </a:lnTo>
                  <a:lnTo>
                    <a:pt x="177210" y="83515"/>
                  </a:lnTo>
                  <a:lnTo>
                    <a:pt x="142836" y="111516"/>
                  </a:lnTo>
                  <a:lnTo>
                    <a:pt x="111516" y="142836"/>
                  </a:lnTo>
                  <a:lnTo>
                    <a:pt x="83515" y="177210"/>
                  </a:lnTo>
                  <a:lnTo>
                    <a:pt x="59097" y="214375"/>
                  </a:lnTo>
                  <a:lnTo>
                    <a:pt x="38526" y="254067"/>
                  </a:lnTo>
                  <a:lnTo>
                    <a:pt x="22067" y="296021"/>
                  </a:lnTo>
                  <a:lnTo>
                    <a:pt x="9983" y="339973"/>
                  </a:lnTo>
                  <a:lnTo>
                    <a:pt x="2540" y="385660"/>
                  </a:lnTo>
                  <a:lnTo>
                    <a:pt x="0" y="432816"/>
                  </a:lnTo>
                  <a:lnTo>
                    <a:pt x="0" y="2164067"/>
                  </a:lnTo>
                  <a:lnTo>
                    <a:pt x="2539" y="2211227"/>
                  </a:lnTo>
                  <a:lnTo>
                    <a:pt x="9983" y="2256917"/>
                  </a:lnTo>
                  <a:lnTo>
                    <a:pt x="22067" y="2300872"/>
                  </a:lnTo>
                  <a:lnTo>
                    <a:pt x="38526" y="2342828"/>
                  </a:lnTo>
                  <a:lnTo>
                    <a:pt x="59097" y="2382521"/>
                  </a:lnTo>
                  <a:lnTo>
                    <a:pt x="83515" y="2419688"/>
                  </a:lnTo>
                  <a:lnTo>
                    <a:pt x="111516" y="2454063"/>
                  </a:lnTo>
                  <a:lnTo>
                    <a:pt x="142836" y="2485382"/>
                  </a:lnTo>
                  <a:lnTo>
                    <a:pt x="177210" y="2513383"/>
                  </a:lnTo>
                  <a:lnTo>
                    <a:pt x="214376" y="2537801"/>
                  </a:lnTo>
                  <a:lnTo>
                    <a:pt x="254067" y="2558371"/>
                  </a:lnTo>
                  <a:lnTo>
                    <a:pt x="296021" y="2574829"/>
                  </a:lnTo>
                  <a:lnTo>
                    <a:pt x="339973" y="2586912"/>
                  </a:lnTo>
                  <a:lnTo>
                    <a:pt x="385660" y="2594356"/>
                  </a:lnTo>
                  <a:lnTo>
                    <a:pt x="432816" y="2596896"/>
                  </a:lnTo>
                  <a:lnTo>
                    <a:pt x="4088892" y="2596896"/>
                  </a:lnTo>
                  <a:lnTo>
                    <a:pt x="4136047" y="2594356"/>
                  </a:lnTo>
                  <a:lnTo>
                    <a:pt x="4181734" y="2586912"/>
                  </a:lnTo>
                  <a:lnTo>
                    <a:pt x="4225686" y="2574829"/>
                  </a:lnTo>
                  <a:lnTo>
                    <a:pt x="4267640" y="2558371"/>
                  </a:lnTo>
                  <a:lnTo>
                    <a:pt x="4307331" y="2537801"/>
                  </a:lnTo>
                  <a:lnTo>
                    <a:pt x="4344497" y="2513383"/>
                  </a:lnTo>
                  <a:lnTo>
                    <a:pt x="4378871" y="2485382"/>
                  </a:lnTo>
                  <a:lnTo>
                    <a:pt x="4410191" y="2454063"/>
                  </a:lnTo>
                  <a:lnTo>
                    <a:pt x="4438192" y="2419688"/>
                  </a:lnTo>
                  <a:lnTo>
                    <a:pt x="4462610" y="2382521"/>
                  </a:lnTo>
                  <a:lnTo>
                    <a:pt x="4483181" y="2342828"/>
                  </a:lnTo>
                  <a:lnTo>
                    <a:pt x="4499640" y="2300872"/>
                  </a:lnTo>
                  <a:lnTo>
                    <a:pt x="4511724" y="2256917"/>
                  </a:lnTo>
                  <a:lnTo>
                    <a:pt x="4519168" y="2211227"/>
                  </a:lnTo>
                  <a:lnTo>
                    <a:pt x="4521708" y="2164067"/>
                  </a:lnTo>
                  <a:lnTo>
                    <a:pt x="4521708" y="432816"/>
                  </a:lnTo>
                  <a:lnTo>
                    <a:pt x="4519168" y="385660"/>
                  </a:lnTo>
                  <a:lnTo>
                    <a:pt x="4511724" y="339973"/>
                  </a:lnTo>
                  <a:lnTo>
                    <a:pt x="4499640" y="296021"/>
                  </a:lnTo>
                  <a:lnTo>
                    <a:pt x="4483181" y="254067"/>
                  </a:lnTo>
                  <a:lnTo>
                    <a:pt x="4462610" y="214375"/>
                  </a:lnTo>
                  <a:lnTo>
                    <a:pt x="4438192" y="177210"/>
                  </a:lnTo>
                  <a:lnTo>
                    <a:pt x="4410191" y="142836"/>
                  </a:lnTo>
                  <a:lnTo>
                    <a:pt x="4378871" y="111516"/>
                  </a:lnTo>
                  <a:lnTo>
                    <a:pt x="4344497" y="83515"/>
                  </a:lnTo>
                  <a:lnTo>
                    <a:pt x="4307332" y="59097"/>
                  </a:lnTo>
                  <a:lnTo>
                    <a:pt x="4267640" y="38526"/>
                  </a:lnTo>
                  <a:lnTo>
                    <a:pt x="4225686" y="22067"/>
                  </a:lnTo>
                  <a:lnTo>
                    <a:pt x="4181734" y="9983"/>
                  </a:lnTo>
                  <a:lnTo>
                    <a:pt x="4136047" y="2539"/>
                  </a:lnTo>
                  <a:lnTo>
                    <a:pt x="4088892" y="0"/>
                  </a:lnTo>
                  <a:close/>
                </a:path>
              </a:pathLst>
            </a:custGeom>
            <a:solidFill>
              <a:srgbClr val="092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131557" y="3729990"/>
              <a:ext cx="4521835" cy="2597150"/>
            </a:xfrm>
            <a:custGeom>
              <a:avLst/>
              <a:gdLst/>
              <a:ahLst/>
              <a:cxnLst/>
              <a:rect l="l" t="t" r="r" b="b"/>
              <a:pathLst>
                <a:path w="4521834" h="2597150">
                  <a:moveTo>
                    <a:pt x="0" y="432816"/>
                  </a:moveTo>
                  <a:lnTo>
                    <a:pt x="2540" y="385660"/>
                  </a:lnTo>
                  <a:lnTo>
                    <a:pt x="9983" y="339973"/>
                  </a:lnTo>
                  <a:lnTo>
                    <a:pt x="22067" y="296021"/>
                  </a:lnTo>
                  <a:lnTo>
                    <a:pt x="38526" y="254067"/>
                  </a:lnTo>
                  <a:lnTo>
                    <a:pt x="59097" y="214375"/>
                  </a:lnTo>
                  <a:lnTo>
                    <a:pt x="83515" y="177210"/>
                  </a:lnTo>
                  <a:lnTo>
                    <a:pt x="111516" y="142836"/>
                  </a:lnTo>
                  <a:lnTo>
                    <a:pt x="142836" y="111516"/>
                  </a:lnTo>
                  <a:lnTo>
                    <a:pt x="177210" y="83515"/>
                  </a:lnTo>
                  <a:lnTo>
                    <a:pt x="214376" y="59097"/>
                  </a:lnTo>
                  <a:lnTo>
                    <a:pt x="254067" y="38526"/>
                  </a:lnTo>
                  <a:lnTo>
                    <a:pt x="296021" y="22067"/>
                  </a:lnTo>
                  <a:lnTo>
                    <a:pt x="339973" y="9983"/>
                  </a:lnTo>
                  <a:lnTo>
                    <a:pt x="385660" y="2539"/>
                  </a:lnTo>
                  <a:lnTo>
                    <a:pt x="432816" y="0"/>
                  </a:lnTo>
                  <a:lnTo>
                    <a:pt x="4088892" y="0"/>
                  </a:lnTo>
                  <a:lnTo>
                    <a:pt x="4136047" y="2539"/>
                  </a:lnTo>
                  <a:lnTo>
                    <a:pt x="4181734" y="9983"/>
                  </a:lnTo>
                  <a:lnTo>
                    <a:pt x="4225686" y="22067"/>
                  </a:lnTo>
                  <a:lnTo>
                    <a:pt x="4267640" y="38526"/>
                  </a:lnTo>
                  <a:lnTo>
                    <a:pt x="4307332" y="59097"/>
                  </a:lnTo>
                  <a:lnTo>
                    <a:pt x="4344497" y="83515"/>
                  </a:lnTo>
                  <a:lnTo>
                    <a:pt x="4378871" y="111516"/>
                  </a:lnTo>
                  <a:lnTo>
                    <a:pt x="4410191" y="142836"/>
                  </a:lnTo>
                  <a:lnTo>
                    <a:pt x="4438192" y="177210"/>
                  </a:lnTo>
                  <a:lnTo>
                    <a:pt x="4462610" y="214375"/>
                  </a:lnTo>
                  <a:lnTo>
                    <a:pt x="4483181" y="254067"/>
                  </a:lnTo>
                  <a:lnTo>
                    <a:pt x="4499640" y="296021"/>
                  </a:lnTo>
                  <a:lnTo>
                    <a:pt x="4511724" y="339973"/>
                  </a:lnTo>
                  <a:lnTo>
                    <a:pt x="4519168" y="385660"/>
                  </a:lnTo>
                  <a:lnTo>
                    <a:pt x="4521708" y="432816"/>
                  </a:lnTo>
                  <a:lnTo>
                    <a:pt x="4521708" y="2164067"/>
                  </a:lnTo>
                  <a:lnTo>
                    <a:pt x="4519168" y="2211227"/>
                  </a:lnTo>
                  <a:lnTo>
                    <a:pt x="4511724" y="2256917"/>
                  </a:lnTo>
                  <a:lnTo>
                    <a:pt x="4499640" y="2300872"/>
                  </a:lnTo>
                  <a:lnTo>
                    <a:pt x="4483181" y="2342828"/>
                  </a:lnTo>
                  <a:lnTo>
                    <a:pt x="4462610" y="2382521"/>
                  </a:lnTo>
                  <a:lnTo>
                    <a:pt x="4438192" y="2419688"/>
                  </a:lnTo>
                  <a:lnTo>
                    <a:pt x="4410191" y="2454063"/>
                  </a:lnTo>
                  <a:lnTo>
                    <a:pt x="4378871" y="2485382"/>
                  </a:lnTo>
                  <a:lnTo>
                    <a:pt x="4344497" y="2513383"/>
                  </a:lnTo>
                  <a:lnTo>
                    <a:pt x="4307331" y="2537801"/>
                  </a:lnTo>
                  <a:lnTo>
                    <a:pt x="4267640" y="2558371"/>
                  </a:lnTo>
                  <a:lnTo>
                    <a:pt x="4225686" y="2574829"/>
                  </a:lnTo>
                  <a:lnTo>
                    <a:pt x="4181734" y="2586912"/>
                  </a:lnTo>
                  <a:lnTo>
                    <a:pt x="4136047" y="2594356"/>
                  </a:lnTo>
                  <a:lnTo>
                    <a:pt x="4088892" y="2596896"/>
                  </a:lnTo>
                  <a:lnTo>
                    <a:pt x="432816" y="2596896"/>
                  </a:lnTo>
                  <a:lnTo>
                    <a:pt x="385660" y="2594356"/>
                  </a:lnTo>
                  <a:lnTo>
                    <a:pt x="339973" y="2586912"/>
                  </a:lnTo>
                  <a:lnTo>
                    <a:pt x="296021" y="2574829"/>
                  </a:lnTo>
                  <a:lnTo>
                    <a:pt x="254067" y="2558371"/>
                  </a:lnTo>
                  <a:lnTo>
                    <a:pt x="214376" y="2537801"/>
                  </a:lnTo>
                  <a:lnTo>
                    <a:pt x="177210" y="2513383"/>
                  </a:lnTo>
                  <a:lnTo>
                    <a:pt x="142836" y="2485382"/>
                  </a:lnTo>
                  <a:lnTo>
                    <a:pt x="111516" y="2454063"/>
                  </a:lnTo>
                  <a:lnTo>
                    <a:pt x="83515" y="2419688"/>
                  </a:lnTo>
                  <a:lnTo>
                    <a:pt x="59097" y="2382521"/>
                  </a:lnTo>
                  <a:lnTo>
                    <a:pt x="38526" y="2342828"/>
                  </a:lnTo>
                  <a:lnTo>
                    <a:pt x="22067" y="2300872"/>
                  </a:lnTo>
                  <a:lnTo>
                    <a:pt x="9983" y="2256917"/>
                  </a:lnTo>
                  <a:lnTo>
                    <a:pt x="2539" y="2211227"/>
                  </a:lnTo>
                  <a:lnTo>
                    <a:pt x="0" y="2164067"/>
                  </a:lnTo>
                  <a:lnTo>
                    <a:pt x="0" y="432816"/>
                  </a:lnTo>
                  <a:close/>
                </a:path>
              </a:pathLst>
            </a:custGeom>
            <a:ln w="25400">
              <a:solidFill>
                <a:srgbClr val="041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153525" y="4438015"/>
            <a:ext cx="47498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Odd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36663" y="5007991"/>
            <a:ext cx="145224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5,8,10,16,2,7,6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012935" y="5111521"/>
            <a:ext cx="889000" cy="307975"/>
            <a:chOff x="9012935" y="5111521"/>
            <a:chExt cx="889000" cy="30797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12935" y="5111521"/>
              <a:ext cx="888504" cy="30782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9056369" y="5188965"/>
              <a:ext cx="694690" cy="118110"/>
            </a:xfrm>
            <a:custGeom>
              <a:avLst/>
              <a:gdLst/>
              <a:ahLst/>
              <a:cxnLst/>
              <a:rect l="l" t="t" r="r" b="b"/>
              <a:pathLst>
                <a:path w="694690" h="118110">
                  <a:moveTo>
                    <a:pt x="644089" y="58927"/>
                  </a:moveTo>
                  <a:lnTo>
                    <a:pt x="580644" y="95884"/>
                  </a:lnTo>
                  <a:lnTo>
                    <a:pt x="578611" y="103758"/>
                  </a:lnTo>
                  <a:lnTo>
                    <a:pt x="582168" y="109727"/>
                  </a:lnTo>
                  <a:lnTo>
                    <a:pt x="585597" y="115823"/>
                  </a:lnTo>
                  <a:lnTo>
                    <a:pt x="593471" y="117855"/>
                  </a:lnTo>
                  <a:lnTo>
                    <a:pt x="599439" y="114299"/>
                  </a:lnTo>
                  <a:lnTo>
                    <a:pt x="672647" y="71627"/>
                  </a:lnTo>
                  <a:lnTo>
                    <a:pt x="669289" y="71627"/>
                  </a:lnTo>
                  <a:lnTo>
                    <a:pt x="669289" y="69849"/>
                  </a:lnTo>
                  <a:lnTo>
                    <a:pt x="662812" y="69849"/>
                  </a:lnTo>
                  <a:lnTo>
                    <a:pt x="644089" y="58927"/>
                  </a:lnTo>
                  <a:close/>
                </a:path>
                <a:path w="694690" h="118110">
                  <a:moveTo>
                    <a:pt x="622318" y="46227"/>
                  </a:moveTo>
                  <a:lnTo>
                    <a:pt x="0" y="46227"/>
                  </a:lnTo>
                  <a:lnTo>
                    <a:pt x="0" y="71627"/>
                  </a:lnTo>
                  <a:lnTo>
                    <a:pt x="622318" y="71627"/>
                  </a:lnTo>
                  <a:lnTo>
                    <a:pt x="644089" y="58927"/>
                  </a:lnTo>
                  <a:lnTo>
                    <a:pt x="622318" y="46227"/>
                  </a:lnTo>
                  <a:close/>
                </a:path>
                <a:path w="694690" h="118110">
                  <a:moveTo>
                    <a:pt x="672647" y="46227"/>
                  </a:moveTo>
                  <a:lnTo>
                    <a:pt x="669289" y="46227"/>
                  </a:lnTo>
                  <a:lnTo>
                    <a:pt x="669289" y="71627"/>
                  </a:lnTo>
                  <a:lnTo>
                    <a:pt x="672647" y="71627"/>
                  </a:lnTo>
                  <a:lnTo>
                    <a:pt x="694435" y="58927"/>
                  </a:lnTo>
                  <a:lnTo>
                    <a:pt x="672647" y="46227"/>
                  </a:lnTo>
                  <a:close/>
                </a:path>
                <a:path w="694690" h="118110">
                  <a:moveTo>
                    <a:pt x="662812" y="48005"/>
                  </a:moveTo>
                  <a:lnTo>
                    <a:pt x="644089" y="58927"/>
                  </a:lnTo>
                  <a:lnTo>
                    <a:pt x="662812" y="69849"/>
                  </a:lnTo>
                  <a:lnTo>
                    <a:pt x="662812" y="48005"/>
                  </a:lnTo>
                  <a:close/>
                </a:path>
                <a:path w="694690" h="118110">
                  <a:moveTo>
                    <a:pt x="669289" y="48005"/>
                  </a:moveTo>
                  <a:lnTo>
                    <a:pt x="662812" y="48005"/>
                  </a:lnTo>
                  <a:lnTo>
                    <a:pt x="662812" y="69849"/>
                  </a:lnTo>
                  <a:lnTo>
                    <a:pt x="669289" y="69849"/>
                  </a:lnTo>
                  <a:lnTo>
                    <a:pt x="669289" y="48005"/>
                  </a:lnTo>
                  <a:close/>
                </a:path>
                <a:path w="694690" h="118110">
                  <a:moveTo>
                    <a:pt x="593471" y="0"/>
                  </a:moveTo>
                  <a:lnTo>
                    <a:pt x="585597" y="2031"/>
                  </a:lnTo>
                  <a:lnTo>
                    <a:pt x="582168" y="8127"/>
                  </a:lnTo>
                  <a:lnTo>
                    <a:pt x="578611" y="14096"/>
                  </a:lnTo>
                  <a:lnTo>
                    <a:pt x="580644" y="21970"/>
                  </a:lnTo>
                  <a:lnTo>
                    <a:pt x="644089" y="58927"/>
                  </a:lnTo>
                  <a:lnTo>
                    <a:pt x="662812" y="48005"/>
                  </a:lnTo>
                  <a:lnTo>
                    <a:pt x="669289" y="48005"/>
                  </a:lnTo>
                  <a:lnTo>
                    <a:pt x="669289" y="46227"/>
                  </a:lnTo>
                  <a:lnTo>
                    <a:pt x="672647" y="46227"/>
                  </a:lnTo>
                  <a:lnTo>
                    <a:pt x="599439" y="3555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829292" y="5052517"/>
            <a:ext cx="145161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2,5,6,7,8,10,16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764029" y="5765393"/>
            <a:ext cx="249047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(7+8)/2=7.5</a:t>
            </a:r>
            <a:r>
              <a:rPr sz="18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median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148066" y="5735828"/>
            <a:ext cx="146494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7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median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17219" y="930909"/>
            <a:ext cx="9842500" cy="160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95"/>
              </a:spcBef>
            </a:pP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18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18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have even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18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sz="18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cases</a:t>
            </a:r>
            <a:r>
              <a:rPr sz="18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(let’s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think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r>
              <a:rPr sz="18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cases).</a:t>
            </a:r>
            <a:r>
              <a:rPr sz="18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8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case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there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sz="18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single</a:t>
            </a:r>
            <a:r>
              <a:rPr sz="185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middle 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value.Then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how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do</a:t>
            </a:r>
            <a:r>
              <a:rPr sz="18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calculate</a:t>
            </a:r>
            <a:r>
              <a:rPr sz="185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median?</a:t>
            </a:r>
            <a:endParaRPr sz="1850">
              <a:latin typeface="Times New Roman"/>
              <a:cs typeface="Times New Roman"/>
            </a:endParaRPr>
          </a:p>
          <a:p>
            <a:pPr marL="1231900">
              <a:lnSpc>
                <a:spcPct val="100000"/>
              </a:lnSpc>
              <a:spcBef>
                <a:spcPts val="25"/>
              </a:spcBef>
            </a:pP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Well,</a:t>
            </a:r>
            <a:r>
              <a:rPr sz="185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just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take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average of</a:t>
            </a:r>
            <a:r>
              <a:rPr sz="18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middle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values.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15"/>
              </a:spcBef>
            </a:pPr>
            <a:endParaRPr sz="1850">
              <a:latin typeface="Times New Roman"/>
              <a:cs typeface="Times New Roman"/>
            </a:endParaRPr>
          </a:p>
          <a:p>
            <a:pPr marL="948690" algn="ctr">
              <a:lnSpc>
                <a:spcPct val="100000"/>
              </a:lnSpc>
            </a:pPr>
            <a:r>
              <a:rPr sz="185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Median</a:t>
            </a:r>
            <a:r>
              <a:rPr sz="1850" u="sng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cases</a:t>
            </a:r>
            <a:endParaRPr sz="1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682495" y="1347216"/>
            <a:ext cx="8906510" cy="4965700"/>
            <a:chOff x="1682495" y="1347216"/>
            <a:chExt cx="8906510" cy="496570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0667" y="2726436"/>
              <a:ext cx="2958083" cy="15468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0583" y="3265932"/>
              <a:ext cx="193548" cy="5638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9055" y="1650492"/>
              <a:ext cx="1376172" cy="161239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82495" y="1347216"/>
              <a:ext cx="8827008" cy="496519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025" y="215265"/>
            <a:ext cx="1718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u="sng" spc="-10" dirty="0"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Mode: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747" y="103378"/>
            <a:ext cx="17183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Mode:</a:t>
            </a:r>
          </a:p>
        </p:txBody>
      </p:sp>
      <p:sp>
        <p:nvSpPr>
          <p:cNvPr id="3" name="object 3"/>
          <p:cNvSpPr/>
          <p:nvPr/>
        </p:nvSpPr>
        <p:spPr>
          <a:xfrm>
            <a:off x="301370" y="789431"/>
            <a:ext cx="1693545" cy="64135"/>
          </a:xfrm>
          <a:custGeom>
            <a:avLst/>
            <a:gdLst/>
            <a:ahLst/>
            <a:cxnLst/>
            <a:rect l="l" t="t" r="r" b="b"/>
            <a:pathLst>
              <a:path w="1693545" h="64134">
                <a:moveTo>
                  <a:pt x="1693164" y="0"/>
                </a:moveTo>
                <a:lnTo>
                  <a:pt x="0" y="0"/>
                </a:lnTo>
                <a:lnTo>
                  <a:pt x="0" y="64008"/>
                </a:lnTo>
                <a:lnTo>
                  <a:pt x="1693164" y="64008"/>
                </a:lnTo>
                <a:lnTo>
                  <a:pt x="169316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145278" y="2001266"/>
            <a:ext cx="2532380" cy="766445"/>
            <a:chOff x="5145278" y="2001266"/>
            <a:chExt cx="2532380" cy="766445"/>
          </a:xfrm>
        </p:grpSpPr>
        <p:sp>
          <p:nvSpPr>
            <p:cNvPr id="5" name="object 5"/>
            <p:cNvSpPr/>
            <p:nvPr/>
          </p:nvSpPr>
          <p:spPr>
            <a:xfrm>
              <a:off x="5157978" y="2013966"/>
              <a:ext cx="2506980" cy="741045"/>
            </a:xfrm>
            <a:custGeom>
              <a:avLst/>
              <a:gdLst/>
              <a:ahLst/>
              <a:cxnLst/>
              <a:rect l="l" t="t" r="r" b="b"/>
              <a:pathLst>
                <a:path w="2506979" h="741044">
                  <a:moveTo>
                    <a:pt x="2383536" y="0"/>
                  </a:moveTo>
                  <a:lnTo>
                    <a:pt x="123444" y="0"/>
                  </a:lnTo>
                  <a:lnTo>
                    <a:pt x="75384" y="9697"/>
                  </a:lnTo>
                  <a:lnTo>
                    <a:pt x="36147" y="36147"/>
                  </a:lnTo>
                  <a:lnTo>
                    <a:pt x="9697" y="75384"/>
                  </a:lnTo>
                  <a:lnTo>
                    <a:pt x="0" y="123444"/>
                  </a:lnTo>
                  <a:lnTo>
                    <a:pt x="0" y="617220"/>
                  </a:lnTo>
                  <a:lnTo>
                    <a:pt x="9697" y="665279"/>
                  </a:lnTo>
                  <a:lnTo>
                    <a:pt x="36147" y="704516"/>
                  </a:lnTo>
                  <a:lnTo>
                    <a:pt x="75384" y="730966"/>
                  </a:lnTo>
                  <a:lnTo>
                    <a:pt x="123444" y="740663"/>
                  </a:lnTo>
                  <a:lnTo>
                    <a:pt x="2383536" y="740663"/>
                  </a:lnTo>
                  <a:lnTo>
                    <a:pt x="2431595" y="730966"/>
                  </a:lnTo>
                  <a:lnTo>
                    <a:pt x="2470832" y="704516"/>
                  </a:lnTo>
                  <a:lnTo>
                    <a:pt x="2497282" y="665279"/>
                  </a:lnTo>
                  <a:lnTo>
                    <a:pt x="2506979" y="617220"/>
                  </a:lnTo>
                  <a:lnTo>
                    <a:pt x="2506979" y="123444"/>
                  </a:lnTo>
                  <a:lnTo>
                    <a:pt x="2497282" y="75384"/>
                  </a:lnTo>
                  <a:lnTo>
                    <a:pt x="2470832" y="36147"/>
                  </a:lnTo>
                  <a:lnTo>
                    <a:pt x="2431595" y="9697"/>
                  </a:lnTo>
                  <a:lnTo>
                    <a:pt x="23835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57978" y="2013966"/>
              <a:ext cx="2506980" cy="741045"/>
            </a:xfrm>
            <a:custGeom>
              <a:avLst/>
              <a:gdLst/>
              <a:ahLst/>
              <a:cxnLst/>
              <a:rect l="l" t="t" r="r" b="b"/>
              <a:pathLst>
                <a:path w="2506979" h="741044">
                  <a:moveTo>
                    <a:pt x="0" y="123444"/>
                  </a:moveTo>
                  <a:lnTo>
                    <a:pt x="9697" y="75384"/>
                  </a:lnTo>
                  <a:lnTo>
                    <a:pt x="36147" y="36147"/>
                  </a:lnTo>
                  <a:lnTo>
                    <a:pt x="75384" y="9697"/>
                  </a:lnTo>
                  <a:lnTo>
                    <a:pt x="123444" y="0"/>
                  </a:lnTo>
                  <a:lnTo>
                    <a:pt x="2383536" y="0"/>
                  </a:lnTo>
                  <a:lnTo>
                    <a:pt x="2431595" y="9697"/>
                  </a:lnTo>
                  <a:lnTo>
                    <a:pt x="2470832" y="36147"/>
                  </a:lnTo>
                  <a:lnTo>
                    <a:pt x="2497282" y="75384"/>
                  </a:lnTo>
                  <a:lnTo>
                    <a:pt x="2506979" y="123444"/>
                  </a:lnTo>
                  <a:lnTo>
                    <a:pt x="2506979" y="617220"/>
                  </a:lnTo>
                  <a:lnTo>
                    <a:pt x="2497282" y="665279"/>
                  </a:lnTo>
                  <a:lnTo>
                    <a:pt x="2470832" y="704516"/>
                  </a:lnTo>
                  <a:lnTo>
                    <a:pt x="2431595" y="730966"/>
                  </a:lnTo>
                  <a:lnTo>
                    <a:pt x="2383536" y="740663"/>
                  </a:lnTo>
                  <a:lnTo>
                    <a:pt x="123444" y="740663"/>
                  </a:lnTo>
                  <a:lnTo>
                    <a:pt x="75384" y="730966"/>
                  </a:lnTo>
                  <a:lnTo>
                    <a:pt x="36147" y="704516"/>
                  </a:lnTo>
                  <a:lnTo>
                    <a:pt x="9697" y="665279"/>
                  </a:lnTo>
                  <a:lnTo>
                    <a:pt x="0" y="617220"/>
                  </a:lnTo>
                  <a:lnTo>
                    <a:pt x="0" y="123444"/>
                  </a:lnTo>
                  <a:close/>
                </a:path>
              </a:pathLst>
            </a:custGeom>
            <a:ln w="25400">
              <a:solidFill>
                <a:srgbClr val="773D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841872" y="2219655"/>
            <a:ext cx="113982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Mode</a:t>
            </a:r>
            <a:r>
              <a:rPr sz="185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cases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37869" y="3782821"/>
            <a:ext cx="4864100" cy="2669540"/>
            <a:chOff x="737869" y="3782821"/>
            <a:chExt cx="4864100" cy="2669540"/>
          </a:xfrm>
        </p:grpSpPr>
        <p:sp>
          <p:nvSpPr>
            <p:cNvPr id="9" name="object 9"/>
            <p:cNvSpPr/>
            <p:nvPr/>
          </p:nvSpPr>
          <p:spPr>
            <a:xfrm>
              <a:off x="750569" y="3795521"/>
              <a:ext cx="4838700" cy="2644140"/>
            </a:xfrm>
            <a:custGeom>
              <a:avLst/>
              <a:gdLst/>
              <a:ahLst/>
              <a:cxnLst/>
              <a:rect l="l" t="t" r="r" b="b"/>
              <a:pathLst>
                <a:path w="4838700" h="2644140">
                  <a:moveTo>
                    <a:pt x="4398009" y="0"/>
                  </a:moveTo>
                  <a:lnTo>
                    <a:pt x="440702" y="0"/>
                  </a:lnTo>
                  <a:lnTo>
                    <a:pt x="392682" y="2586"/>
                  </a:lnTo>
                  <a:lnTo>
                    <a:pt x="346160" y="10166"/>
                  </a:lnTo>
                  <a:lnTo>
                    <a:pt x="301405" y="22471"/>
                  </a:lnTo>
                  <a:lnTo>
                    <a:pt x="258686" y="39232"/>
                  </a:lnTo>
                  <a:lnTo>
                    <a:pt x="218270" y="60179"/>
                  </a:lnTo>
                  <a:lnTo>
                    <a:pt x="180428" y="85043"/>
                  </a:lnTo>
                  <a:lnTo>
                    <a:pt x="145428" y="113555"/>
                  </a:lnTo>
                  <a:lnTo>
                    <a:pt x="113539" y="145446"/>
                  </a:lnTo>
                  <a:lnTo>
                    <a:pt x="85029" y="180447"/>
                  </a:lnTo>
                  <a:lnTo>
                    <a:pt x="60168" y="218289"/>
                  </a:lnTo>
                  <a:lnTo>
                    <a:pt x="39224" y="258702"/>
                  </a:lnTo>
                  <a:lnTo>
                    <a:pt x="22467" y="301418"/>
                  </a:lnTo>
                  <a:lnTo>
                    <a:pt x="10164" y="346167"/>
                  </a:lnTo>
                  <a:lnTo>
                    <a:pt x="2585" y="392681"/>
                  </a:lnTo>
                  <a:lnTo>
                    <a:pt x="0" y="440689"/>
                  </a:lnTo>
                  <a:lnTo>
                    <a:pt x="0" y="2203437"/>
                  </a:lnTo>
                  <a:lnTo>
                    <a:pt x="2585" y="2251457"/>
                  </a:lnTo>
                  <a:lnTo>
                    <a:pt x="10164" y="2297979"/>
                  </a:lnTo>
                  <a:lnTo>
                    <a:pt x="22467" y="2342734"/>
                  </a:lnTo>
                  <a:lnTo>
                    <a:pt x="39224" y="2385453"/>
                  </a:lnTo>
                  <a:lnTo>
                    <a:pt x="60168" y="2425869"/>
                  </a:lnTo>
                  <a:lnTo>
                    <a:pt x="85029" y="2463711"/>
                  </a:lnTo>
                  <a:lnTo>
                    <a:pt x="113539" y="2498711"/>
                  </a:lnTo>
                  <a:lnTo>
                    <a:pt x="145428" y="2530600"/>
                  </a:lnTo>
                  <a:lnTo>
                    <a:pt x="180428" y="2559110"/>
                  </a:lnTo>
                  <a:lnTo>
                    <a:pt x="218270" y="2583971"/>
                  </a:lnTo>
                  <a:lnTo>
                    <a:pt x="258686" y="2604915"/>
                  </a:lnTo>
                  <a:lnTo>
                    <a:pt x="301405" y="2621672"/>
                  </a:lnTo>
                  <a:lnTo>
                    <a:pt x="346160" y="2633975"/>
                  </a:lnTo>
                  <a:lnTo>
                    <a:pt x="392682" y="2641554"/>
                  </a:lnTo>
                  <a:lnTo>
                    <a:pt x="440702" y="2644140"/>
                  </a:lnTo>
                  <a:lnTo>
                    <a:pt x="4398009" y="2644140"/>
                  </a:lnTo>
                  <a:lnTo>
                    <a:pt x="4446018" y="2641554"/>
                  </a:lnTo>
                  <a:lnTo>
                    <a:pt x="4492532" y="2633975"/>
                  </a:lnTo>
                  <a:lnTo>
                    <a:pt x="4537281" y="2621672"/>
                  </a:lnTo>
                  <a:lnTo>
                    <a:pt x="4579997" y="2604915"/>
                  </a:lnTo>
                  <a:lnTo>
                    <a:pt x="4620410" y="2583971"/>
                  </a:lnTo>
                  <a:lnTo>
                    <a:pt x="4658252" y="2559110"/>
                  </a:lnTo>
                  <a:lnTo>
                    <a:pt x="4693253" y="2530600"/>
                  </a:lnTo>
                  <a:lnTo>
                    <a:pt x="4725144" y="2498711"/>
                  </a:lnTo>
                  <a:lnTo>
                    <a:pt x="4753656" y="2463711"/>
                  </a:lnTo>
                  <a:lnTo>
                    <a:pt x="4778520" y="2425869"/>
                  </a:lnTo>
                  <a:lnTo>
                    <a:pt x="4799467" y="2385453"/>
                  </a:lnTo>
                  <a:lnTo>
                    <a:pt x="4816228" y="2342734"/>
                  </a:lnTo>
                  <a:lnTo>
                    <a:pt x="4828533" y="2297979"/>
                  </a:lnTo>
                  <a:lnTo>
                    <a:pt x="4836113" y="2251457"/>
                  </a:lnTo>
                  <a:lnTo>
                    <a:pt x="4838700" y="2203437"/>
                  </a:lnTo>
                  <a:lnTo>
                    <a:pt x="4838700" y="440689"/>
                  </a:lnTo>
                  <a:lnTo>
                    <a:pt x="4836113" y="392681"/>
                  </a:lnTo>
                  <a:lnTo>
                    <a:pt x="4828533" y="346167"/>
                  </a:lnTo>
                  <a:lnTo>
                    <a:pt x="4816228" y="301418"/>
                  </a:lnTo>
                  <a:lnTo>
                    <a:pt x="4799467" y="258702"/>
                  </a:lnTo>
                  <a:lnTo>
                    <a:pt x="4778520" y="218289"/>
                  </a:lnTo>
                  <a:lnTo>
                    <a:pt x="4753656" y="180447"/>
                  </a:lnTo>
                  <a:lnTo>
                    <a:pt x="4725144" y="145446"/>
                  </a:lnTo>
                  <a:lnTo>
                    <a:pt x="4693253" y="113555"/>
                  </a:lnTo>
                  <a:lnTo>
                    <a:pt x="4658252" y="85043"/>
                  </a:lnTo>
                  <a:lnTo>
                    <a:pt x="4620410" y="60179"/>
                  </a:lnTo>
                  <a:lnTo>
                    <a:pt x="4579997" y="39232"/>
                  </a:lnTo>
                  <a:lnTo>
                    <a:pt x="4537281" y="22471"/>
                  </a:lnTo>
                  <a:lnTo>
                    <a:pt x="4492532" y="10166"/>
                  </a:lnTo>
                  <a:lnTo>
                    <a:pt x="4446018" y="2586"/>
                  </a:lnTo>
                  <a:lnTo>
                    <a:pt x="4398009" y="0"/>
                  </a:lnTo>
                  <a:close/>
                </a:path>
              </a:pathLst>
            </a:custGeom>
            <a:solidFill>
              <a:srgbClr val="092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50569" y="3795521"/>
              <a:ext cx="4838700" cy="2644140"/>
            </a:xfrm>
            <a:custGeom>
              <a:avLst/>
              <a:gdLst/>
              <a:ahLst/>
              <a:cxnLst/>
              <a:rect l="l" t="t" r="r" b="b"/>
              <a:pathLst>
                <a:path w="4838700" h="2644140">
                  <a:moveTo>
                    <a:pt x="0" y="440689"/>
                  </a:moveTo>
                  <a:lnTo>
                    <a:pt x="2585" y="392681"/>
                  </a:lnTo>
                  <a:lnTo>
                    <a:pt x="10164" y="346167"/>
                  </a:lnTo>
                  <a:lnTo>
                    <a:pt x="22467" y="301418"/>
                  </a:lnTo>
                  <a:lnTo>
                    <a:pt x="39224" y="258702"/>
                  </a:lnTo>
                  <a:lnTo>
                    <a:pt x="60168" y="218289"/>
                  </a:lnTo>
                  <a:lnTo>
                    <a:pt x="85029" y="180447"/>
                  </a:lnTo>
                  <a:lnTo>
                    <a:pt x="113539" y="145446"/>
                  </a:lnTo>
                  <a:lnTo>
                    <a:pt x="145428" y="113555"/>
                  </a:lnTo>
                  <a:lnTo>
                    <a:pt x="180428" y="85043"/>
                  </a:lnTo>
                  <a:lnTo>
                    <a:pt x="218270" y="60179"/>
                  </a:lnTo>
                  <a:lnTo>
                    <a:pt x="258686" y="39232"/>
                  </a:lnTo>
                  <a:lnTo>
                    <a:pt x="301405" y="22471"/>
                  </a:lnTo>
                  <a:lnTo>
                    <a:pt x="346160" y="10166"/>
                  </a:lnTo>
                  <a:lnTo>
                    <a:pt x="392682" y="2586"/>
                  </a:lnTo>
                  <a:lnTo>
                    <a:pt x="440702" y="0"/>
                  </a:lnTo>
                  <a:lnTo>
                    <a:pt x="4398009" y="0"/>
                  </a:lnTo>
                  <a:lnTo>
                    <a:pt x="4446018" y="2586"/>
                  </a:lnTo>
                  <a:lnTo>
                    <a:pt x="4492532" y="10166"/>
                  </a:lnTo>
                  <a:lnTo>
                    <a:pt x="4537281" y="22471"/>
                  </a:lnTo>
                  <a:lnTo>
                    <a:pt x="4579997" y="39232"/>
                  </a:lnTo>
                  <a:lnTo>
                    <a:pt x="4620410" y="60179"/>
                  </a:lnTo>
                  <a:lnTo>
                    <a:pt x="4658252" y="85043"/>
                  </a:lnTo>
                  <a:lnTo>
                    <a:pt x="4693253" y="113555"/>
                  </a:lnTo>
                  <a:lnTo>
                    <a:pt x="4725144" y="145446"/>
                  </a:lnTo>
                  <a:lnTo>
                    <a:pt x="4753656" y="180447"/>
                  </a:lnTo>
                  <a:lnTo>
                    <a:pt x="4778520" y="218289"/>
                  </a:lnTo>
                  <a:lnTo>
                    <a:pt x="4799467" y="258702"/>
                  </a:lnTo>
                  <a:lnTo>
                    <a:pt x="4816228" y="301418"/>
                  </a:lnTo>
                  <a:lnTo>
                    <a:pt x="4828533" y="346167"/>
                  </a:lnTo>
                  <a:lnTo>
                    <a:pt x="4836113" y="392681"/>
                  </a:lnTo>
                  <a:lnTo>
                    <a:pt x="4838700" y="440689"/>
                  </a:lnTo>
                  <a:lnTo>
                    <a:pt x="4838700" y="2203437"/>
                  </a:lnTo>
                  <a:lnTo>
                    <a:pt x="4836113" y="2251457"/>
                  </a:lnTo>
                  <a:lnTo>
                    <a:pt x="4828533" y="2297979"/>
                  </a:lnTo>
                  <a:lnTo>
                    <a:pt x="4816228" y="2342734"/>
                  </a:lnTo>
                  <a:lnTo>
                    <a:pt x="4799467" y="2385453"/>
                  </a:lnTo>
                  <a:lnTo>
                    <a:pt x="4778520" y="2425869"/>
                  </a:lnTo>
                  <a:lnTo>
                    <a:pt x="4753656" y="2463711"/>
                  </a:lnTo>
                  <a:lnTo>
                    <a:pt x="4725144" y="2498711"/>
                  </a:lnTo>
                  <a:lnTo>
                    <a:pt x="4693253" y="2530600"/>
                  </a:lnTo>
                  <a:lnTo>
                    <a:pt x="4658252" y="2559110"/>
                  </a:lnTo>
                  <a:lnTo>
                    <a:pt x="4620410" y="2583971"/>
                  </a:lnTo>
                  <a:lnTo>
                    <a:pt x="4579997" y="2604915"/>
                  </a:lnTo>
                  <a:lnTo>
                    <a:pt x="4537281" y="2621672"/>
                  </a:lnTo>
                  <a:lnTo>
                    <a:pt x="4492532" y="2633975"/>
                  </a:lnTo>
                  <a:lnTo>
                    <a:pt x="4446018" y="2641554"/>
                  </a:lnTo>
                  <a:lnTo>
                    <a:pt x="4398009" y="2644140"/>
                  </a:lnTo>
                  <a:lnTo>
                    <a:pt x="440702" y="2644140"/>
                  </a:lnTo>
                  <a:lnTo>
                    <a:pt x="392682" y="2641554"/>
                  </a:lnTo>
                  <a:lnTo>
                    <a:pt x="346160" y="2633975"/>
                  </a:lnTo>
                  <a:lnTo>
                    <a:pt x="301405" y="2621672"/>
                  </a:lnTo>
                  <a:lnTo>
                    <a:pt x="258686" y="2604915"/>
                  </a:lnTo>
                  <a:lnTo>
                    <a:pt x="218270" y="2583971"/>
                  </a:lnTo>
                  <a:lnTo>
                    <a:pt x="180428" y="2559110"/>
                  </a:lnTo>
                  <a:lnTo>
                    <a:pt x="145428" y="2530600"/>
                  </a:lnTo>
                  <a:lnTo>
                    <a:pt x="113539" y="2498711"/>
                  </a:lnTo>
                  <a:lnTo>
                    <a:pt x="85029" y="2463711"/>
                  </a:lnTo>
                  <a:lnTo>
                    <a:pt x="60168" y="2425869"/>
                  </a:lnTo>
                  <a:lnTo>
                    <a:pt x="39224" y="2385453"/>
                  </a:lnTo>
                  <a:lnTo>
                    <a:pt x="22467" y="2342734"/>
                  </a:lnTo>
                  <a:lnTo>
                    <a:pt x="10164" y="2297979"/>
                  </a:lnTo>
                  <a:lnTo>
                    <a:pt x="2585" y="2251457"/>
                  </a:lnTo>
                  <a:lnTo>
                    <a:pt x="0" y="2203437"/>
                  </a:lnTo>
                  <a:lnTo>
                    <a:pt x="0" y="440689"/>
                  </a:lnTo>
                  <a:close/>
                </a:path>
              </a:pathLst>
            </a:custGeom>
            <a:ln w="25400">
              <a:solidFill>
                <a:srgbClr val="041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19882" y="4526660"/>
            <a:ext cx="109982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One</a:t>
            </a:r>
            <a:r>
              <a:rPr sz="1850" b="1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Value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8392" y="5096332"/>
            <a:ext cx="151130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5,6,5,16,5,7,6,5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769107" y="2749105"/>
            <a:ext cx="6888480" cy="2684145"/>
            <a:chOff x="2769107" y="2749105"/>
            <a:chExt cx="6888480" cy="2684145"/>
          </a:xfrm>
        </p:grpSpPr>
        <p:sp>
          <p:nvSpPr>
            <p:cNvPr id="14" name="object 14"/>
            <p:cNvSpPr/>
            <p:nvPr/>
          </p:nvSpPr>
          <p:spPr>
            <a:xfrm>
              <a:off x="6411467" y="2753867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h="383539">
                  <a:moveTo>
                    <a:pt x="0" y="0"/>
                  </a:moveTo>
                  <a:lnTo>
                    <a:pt x="0" y="383540"/>
                  </a:lnTo>
                </a:path>
              </a:pathLst>
            </a:custGeom>
            <a:ln w="9525">
              <a:solidFill>
                <a:srgbClr val="052C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14471" y="3101339"/>
              <a:ext cx="3435096" cy="86410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11753" y="3124453"/>
              <a:ext cx="3300729" cy="670560"/>
            </a:xfrm>
            <a:custGeom>
              <a:avLst/>
              <a:gdLst/>
              <a:ahLst/>
              <a:cxnLst/>
              <a:rect l="l" t="t" r="r" b="b"/>
              <a:pathLst>
                <a:path w="3300729" h="670560">
                  <a:moveTo>
                    <a:pt x="14096" y="554355"/>
                  </a:moveTo>
                  <a:lnTo>
                    <a:pt x="8127" y="557911"/>
                  </a:lnTo>
                  <a:lnTo>
                    <a:pt x="2031" y="561467"/>
                  </a:lnTo>
                  <a:lnTo>
                    <a:pt x="0" y="569214"/>
                  </a:lnTo>
                  <a:lnTo>
                    <a:pt x="58927" y="670306"/>
                  </a:lnTo>
                  <a:lnTo>
                    <a:pt x="73585" y="645160"/>
                  </a:lnTo>
                  <a:lnTo>
                    <a:pt x="46227" y="645160"/>
                  </a:lnTo>
                  <a:lnTo>
                    <a:pt x="46227" y="598188"/>
                  </a:lnTo>
                  <a:lnTo>
                    <a:pt x="25400" y="562483"/>
                  </a:lnTo>
                  <a:lnTo>
                    <a:pt x="21970" y="556387"/>
                  </a:lnTo>
                  <a:lnTo>
                    <a:pt x="14096" y="554355"/>
                  </a:lnTo>
                  <a:close/>
                </a:path>
                <a:path w="3300729" h="670560">
                  <a:moveTo>
                    <a:pt x="46228" y="598188"/>
                  </a:moveTo>
                  <a:lnTo>
                    <a:pt x="46227" y="645160"/>
                  </a:lnTo>
                  <a:lnTo>
                    <a:pt x="71627" y="645160"/>
                  </a:lnTo>
                  <a:lnTo>
                    <a:pt x="71627" y="638683"/>
                  </a:lnTo>
                  <a:lnTo>
                    <a:pt x="48006" y="638683"/>
                  </a:lnTo>
                  <a:lnTo>
                    <a:pt x="58928" y="619959"/>
                  </a:lnTo>
                  <a:lnTo>
                    <a:pt x="46228" y="598188"/>
                  </a:lnTo>
                  <a:close/>
                </a:path>
                <a:path w="3300729" h="670560">
                  <a:moveTo>
                    <a:pt x="103758" y="554355"/>
                  </a:moveTo>
                  <a:lnTo>
                    <a:pt x="95884" y="556387"/>
                  </a:lnTo>
                  <a:lnTo>
                    <a:pt x="92456" y="562483"/>
                  </a:lnTo>
                  <a:lnTo>
                    <a:pt x="71627" y="598188"/>
                  </a:lnTo>
                  <a:lnTo>
                    <a:pt x="71627" y="645160"/>
                  </a:lnTo>
                  <a:lnTo>
                    <a:pt x="73585" y="645160"/>
                  </a:lnTo>
                  <a:lnTo>
                    <a:pt x="117856" y="569214"/>
                  </a:lnTo>
                  <a:lnTo>
                    <a:pt x="115823" y="561467"/>
                  </a:lnTo>
                  <a:lnTo>
                    <a:pt x="109727" y="557911"/>
                  </a:lnTo>
                  <a:lnTo>
                    <a:pt x="103758" y="554355"/>
                  </a:lnTo>
                  <a:close/>
                </a:path>
                <a:path w="3300729" h="670560">
                  <a:moveTo>
                    <a:pt x="58928" y="619959"/>
                  </a:moveTo>
                  <a:lnTo>
                    <a:pt x="48006" y="638683"/>
                  </a:lnTo>
                  <a:lnTo>
                    <a:pt x="69850" y="638683"/>
                  </a:lnTo>
                  <a:lnTo>
                    <a:pt x="58928" y="619959"/>
                  </a:lnTo>
                  <a:close/>
                </a:path>
                <a:path w="3300729" h="670560">
                  <a:moveTo>
                    <a:pt x="71627" y="598188"/>
                  </a:moveTo>
                  <a:lnTo>
                    <a:pt x="58928" y="619959"/>
                  </a:lnTo>
                  <a:lnTo>
                    <a:pt x="69850" y="638683"/>
                  </a:lnTo>
                  <a:lnTo>
                    <a:pt x="71627" y="638683"/>
                  </a:lnTo>
                  <a:lnTo>
                    <a:pt x="71627" y="598188"/>
                  </a:lnTo>
                  <a:close/>
                </a:path>
                <a:path w="3300729" h="670560">
                  <a:moveTo>
                    <a:pt x="3300222" y="0"/>
                  </a:moveTo>
                  <a:lnTo>
                    <a:pt x="51943" y="0"/>
                  </a:lnTo>
                  <a:lnTo>
                    <a:pt x="46227" y="5715"/>
                  </a:lnTo>
                  <a:lnTo>
                    <a:pt x="46228" y="598188"/>
                  </a:lnTo>
                  <a:lnTo>
                    <a:pt x="58928" y="619959"/>
                  </a:lnTo>
                  <a:lnTo>
                    <a:pt x="71627" y="598188"/>
                  </a:lnTo>
                  <a:lnTo>
                    <a:pt x="71627" y="25400"/>
                  </a:lnTo>
                  <a:lnTo>
                    <a:pt x="58927" y="25400"/>
                  </a:lnTo>
                  <a:lnTo>
                    <a:pt x="71627" y="12700"/>
                  </a:lnTo>
                  <a:lnTo>
                    <a:pt x="3300222" y="12700"/>
                  </a:lnTo>
                  <a:lnTo>
                    <a:pt x="3300222" y="0"/>
                  </a:lnTo>
                  <a:close/>
                </a:path>
                <a:path w="3300729" h="670560">
                  <a:moveTo>
                    <a:pt x="71627" y="12700"/>
                  </a:moveTo>
                  <a:lnTo>
                    <a:pt x="58927" y="25400"/>
                  </a:lnTo>
                  <a:lnTo>
                    <a:pt x="71627" y="25400"/>
                  </a:lnTo>
                  <a:lnTo>
                    <a:pt x="71627" y="12700"/>
                  </a:lnTo>
                  <a:close/>
                </a:path>
                <a:path w="3300729" h="670560">
                  <a:moveTo>
                    <a:pt x="3300222" y="12700"/>
                  </a:moveTo>
                  <a:lnTo>
                    <a:pt x="71627" y="12700"/>
                  </a:lnTo>
                  <a:lnTo>
                    <a:pt x="71627" y="25400"/>
                  </a:lnTo>
                  <a:lnTo>
                    <a:pt x="3300222" y="25400"/>
                  </a:lnTo>
                  <a:lnTo>
                    <a:pt x="3300222" y="1270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0319" y="3098304"/>
              <a:ext cx="3287268" cy="80313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12229" y="3121405"/>
              <a:ext cx="3152775" cy="608965"/>
            </a:xfrm>
            <a:custGeom>
              <a:avLst/>
              <a:gdLst/>
              <a:ahLst/>
              <a:cxnLst/>
              <a:rect l="l" t="t" r="r" b="b"/>
              <a:pathLst>
                <a:path w="3152775" h="608964">
                  <a:moveTo>
                    <a:pt x="3048508" y="493014"/>
                  </a:moveTo>
                  <a:lnTo>
                    <a:pt x="3042539" y="496570"/>
                  </a:lnTo>
                  <a:lnTo>
                    <a:pt x="3036443" y="500126"/>
                  </a:lnTo>
                  <a:lnTo>
                    <a:pt x="3034411" y="507873"/>
                  </a:lnTo>
                  <a:lnTo>
                    <a:pt x="3093339" y="608965"/>
                  </a:lnTo>
                  <a:lnTo>
                    <a:pt x="3108070" y="583692"/>
                  </a:lnTo>
                  <a:lnTo>
                    <a:pt x="3080639" y="583692"/>
                  </a:lnTo>
                  <a:lnTo>
                    <a:pt x="3080639" y="536847"/>
                  </a:lnTo>
                  <a:lnTo>
                    <a:pt x="3059811" y="501142"/>
                  </a:lnTo>
                  <a:lnTo>
                    <a:pt x="3056381" y="495046"/>
                  </a:lnTo>
                  <a:lnTo>
                    <a:pt x="3048508" y="493014"/>
                  </a:lnTo>
                  <a:close/>
                </a:path>
                <a:path w="3152775" h="608964">
                  <a:moveTo>
                    <a:pt x="3080639" y="536847"/>
                  </a:moveTo>
                  <a:lnTo>
                    <a:pt x="3080639" y="583692"/>
                  </a:lnTo>
                  <a:lnTo>
                    <a:pt x="3106039" y="583692"/>
                  </a:lnTo>
                  <a:lnTo>
                    <a:pt x="3106039" y="577342"/>
                  </a:lnTo>
                  <a:lnTo>
                    <a:pt x="3082417" y="577342"/>
                  </a:lnTo>
                  <a:lnTo>
                    <a:pt x="3093339" y="558618"/>
                  </a:lnTo>
                  <a:lnTo>
                    <a:pt x="3080639" y="536847"/>
                  </a:lnTo>
                  <a:close/>
                </a:path>
                <a:path w="3152775" h="608964">
                  <a:moveTo>
                    <a:pt x="3138170" y="493014"/>
                  </a:moveTo>
                  <a:lnTo>
                    <a:pt x="3130423" y="495046"/>
                  </a:lnTo>
                  <a:lnTo>
                    <a:pt x="3106039" y="536847"/>
                  </a:lnTo>
                  <a:lnTo>
                    <a:pt x="3106039" y="583692"/>
                  </a:lnTo>
                  <a:lnTo>
                    <a:pt x="3108070" y="583692"/>
                  </a:lnTo>
                  <a:lnTo>
                    <a:pt x="3152267" y="507873"/>
                  </a:lnTo>
                  <a:lnTo>
                    <a:pt x="3150235" y="500126"/>
                  </a:lnTo>
                  <a:lnTo>
                    <a:pt x="3144266" y="496570"/>
                  </a:lnTo>
                  <a:lnTo>
                    <a:pt x="3138170" y="493014"/>
                  </a:lnTo>
                  <a:close/>
                </a:path>
                <a:path w="3152775" h="608964">
                  <a:moveTo>
                    <a:pt x="3093339" y="558618"/>
                  </a:moveTo>
                  <a:lnTo>
                    <a:pt x="3082417" y="577342"/>
                  </a:lnTo>
                  <a:lnTo>
                    <a:pt x="3104261" y="577342"/>
                  </a:lnTo>
                  <a:lnTo>
                    <a:pt x="3093339" y="558618"/>
                  </a:lnTo>
                  <a:close/>
                </a:path>
                <a:path w="3152775" h="608964">
                  <a:moveTo>
                    <a:pt x="3106039" y="536847"/>
                  </a:moveTo>
                  <a:lnTo>
                    <a:pt x="3093339" y="558618"/>
                  </a:lnTo>
                  <a:lnTo>
                    <a:pt x="3104261" y="577342"/>
                  </a:lnTo>
                  <a:lnTo>
                    <a:pt x="3106039" y="577342"/>
                  </a:lnTo>
                  <a:lnTo>
                    <a:pt x="3106039" y="536847"/>
                  </a:lnTo>
                  <a:close/>
                </a:path>
                <a:path w="3152775" h="608964">
                  <a:moveTo>
                    <a:pt x="3080639" y="12700"/>
                  </a:moveTo>
                  <a:lnTo>
                    <a:pt x="3080639" y="536847"/>
                  </a:lnTo>
                  <a:lnTo>
                    <a:pt x="3093339" y="558618"/>
                  </a:lnTo>
                  <a:lnTo>
                    <a:pt x="3106039" y="536847"/>
                  </a:lnTo>
                  <a:lnTo>
                    <a:pt x="3106039" y="25400"/>
                  </a:lnTo>
                  <a:lnTo>
                    <a:pt x="3093339" y="25400"/>
                  </a:lnTo>
                  <a:lnTo>
                    <a:pt x="3080639" y="12700"/>
                  </a:lnTo>
                  <a:close/>
                </a:path>
                <a:path w="3152775" h="608964">
                  <a:moveTo>
                    <a:pt x="310032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080639" y="25400"/>
                  </a:lnTo>
                  <a:lnTo>
                    <a:pt x="3080639" y="12700"/>
                  </a:lnTo>
                  <a:lnTo>
                    <a:pt x="3106039" y="12700"/>
                  </a:lnTo>
                  <a:lnTo>
                    <a:pt x="3106039" y="5715"/>
                  </a:lnTo>
                  <a:lnTo>
                    <a:pt x="3100324" y="0"/>
                  </a:lnTo>
                  <a:close/>
                </a:path>
                <a:path w="3152775" h="608964">
                  <a:moveTo>
                    <a:pt x="3106039" y="12700"/>
                  </a:moveTo>
                  <a:lnTo>
                    <a:pt x="3080639" y="12700"/>
                  </a:lnTo>
                  <a:lnTo>
                    <a:pt x="3093339" y="25400"/>
                  </a:lnTo>
                  <a:lnTo>
                    <a:pt x="3106039" y="25400"/>
                  </a:lnTo>
                  <a:lnTo>
                    <a:pt x="3106039" y="1270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69107" y="5125237"/>
              <a:ext cx="722401" cy="30782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812541" y="5202682"/>
              <a:ext cx="527685" cy="118110"/>
            </a:xfrm>
            <a:custGeom>
              <a:avLst/>
              <a:gdLst/>
              <a:ahLst/>
              <a:cxnLst/>
              <a:rect l="l" t="t" r="r" b="b"/>
              <a:pathLst>
                <a:path w="527685" h="118110">
                  <a:moveTo>
                    <a:pt x="477084" y="58928"/>
                  </a:moveTo>
                  <a:lnTo>
                    <a:pt x="413638" y="95885"/>
                  </a:lnTo>
                  <a:lnTo>
                    <a:pt x="411606" y="103759"/>
                  </a:lnTo>
                  <a:lnTo>
                    <a:pt x="415035" y="109728"/>
                  </a:lnTo>
                  <a:lnTo>
                    <a:pt x="418591" y="115824"/>
                  </a:lnTo>
                  <a:lnTo>
                    <a:pt x="426465" y="117856"/>
                  </a:lnTo>
                  <a:lnTo>
                    <a:pt x="432434" y="114300"/>
                  </a:lnTo>
                  <a:lnTo>
                    <a:pt x="505642" y="71628"/>
                  </a:lnTo>
                  <a:lnTo>
                    <a:pt x="502284" y="71628"/>
                  </a:lnTo>
                  <a:lnTo>
                    <a:pt x="502284" y="69850"/>
                  </a:lnTo>
                  <a:lnTo>
                    <a:pt x="495807" y="69850"/>
                  </a:lnTo>
                  <a:lnTo>
                    <a:pt x="477084" y="58928"/>
                  </a:lnTo>
                  <a:close/>
                </a:path>
                <a:path w="527685" h="118110">
                  <a:moveTo>
                    <a:pt x="455313" y="46228"/>
                  </a:moveTo>
                  <a:lnTo>
                    <a:pt x="0" y="46228"/>
                  </a:lnTo>
                  <a:lnTo>
                    <a:pt x="0" y="71628"/>
                  </a:lnTo>
                  <a:lnTo>
                    <a:pt x="455313" y="71628"/>
                  </a:lnTo>
                  <a:lnTo>
                    <a:pt x="477084" y="58928"/>
                  </a:lnTo>
                  <a:lnTo>
                    <a:pt x="455313" y="46228"/>
                  </a:lnTo>
                  <a:close/>
                </a:path>
                <a:path w="527685" h="118110">
                  <a:moveTo>
                    <a:pt x="505642" y="46228"/>
                  </a:moveTo>
                  <a:lnTo>
                    <a:pt x="502284" y="46228"/>
                  </a:lnTo>
                  <a:lnTo>
                    <a:pt x="502284" y="71628"/>
                  </a:lnTo>
                  <a:lnTo>
                    <a:pt x="505642" y="71628"/>
                  </a:lnTo>
                  <a:lnTo>
                    <a:pt x="527431" y="58928"/>
                  </a:lnTo>
                  <a:lnTo>
                    <a:pt x="505642" y="46228"/>
                  </a:lnTo>
                  <a:close/>
                </a:path>
                <a:path w="527685" h="118110">
                  <a:moveTo>
                    <a:pt x="495807" y="48006"/>
                  </a:moveTo>
                  <a:lnTo>
                    <a:pt x="477084" y="58928"/>
                  </a:lnTo>
                  <a:lnTo>
                    <a:pt x="495807" y="69850"/>
                  </a:lnTo>
                  <a:lnTo>
                    <a:pt x="495807" y="48006"/>
                  </a:lnTo>
                  <a:close/>
                </a:path>
                <a:path w="527685" h="118110">
                  <a:moveTo>
                    <a:pt x="502284" y="48006"/>
                  </a:moveTo>
                  <a:lnTo>
                    <a:pt x="495807" y="48006"/>
                  </a:lnTo>
                  <a:lnTo>
                    <a:pt x="495807" y="69850"/>
                  </a:lnTo>
                  <a:lnTo>
                    <a:pt x="502284" y="69850"/>
                  </a:lnTo>
                  <a:lnTo>
                    <a:pt x="502284" y="48006"/>
                  </a:lnTo>
                  <a:close/>
                </a:path>
                <a:path w="527685" h="118110">
                  <a:moveTo>
                    <a:pt x="426465" y="0"/>
                  </a:moveTo>
                  <a:lnTo>
                    <a:pt x="418591" y="2032"/>
                  </a:lnTo>
                  <a:lnTo>
                    <a:pt x="415035" y="8128"/>
                  </a:lnTo>
                  <a:lnTo>
                    <a:pt x="411606" y="14097"/>
                  </a:lnTo>
                  <a:lnTo>
                    <a:pt x="413638" y="21971"/>
                  </a:lnTo>
                  <a:lnTo>
                    <a:pt x="477084" y="58928"/>
                  </a:lnTo>
                  <a:lnTo>
                    <a:pt x="495807" y="48006"/>
                  </a:lnTo>
                  <a:lnTo>
                    <a:pt x="502284" y="48006"/>
                  </a:lnTo>
                  <a:lnTo>
                    <a:pt x="502284" y="46228"/>
                  </a:lnTo>
                  <a:lnTo>
                    <a:pt x="505642" y="46228"/>
                  </a:lnTo>
                  <a:lnTo>
                    <a:pt x="432434" y="3556"/>
                  </a:lnTo>
                  <a:lnTo>
                    <a:pt x="426465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418078" y="5080253"/>
            <a:ext cx="138874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185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85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mode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118857" y="3717290"/>
            <a:ext cx="4772660" cy="2622550"/>
            <a:chOff x="7118857" y="3717290"/>
            <a:chExt cx="4772660" cy="2622550"/>
          </a:xfrm>
        </p:grpSpPr>
        <p:sp>
          <p:nvSpPr>
            <p:cNvPr id="23" name="object 23"/>
            <p:cNvSpPr/>
            <p:nvPr/>
          </p:nvSpPr>
          <p:spPr>
            <a:xfrm>
              <a:off x="7131557" y="3729990"/>
              <a:ext cx="4747260" cy="2597150"/>
            </a:xfrm>
            <a:custGeom>
              <a:avLst/>
              <a:gdLst/>
              <a:ahLst/>
              <a:cxnLst/>
              <a:rect l="l" t="t" r="r" b="b"/>
              <a:pathLst>
                <a:path w="4747259" h="2597150">
                  <a:moveTo>
                    <a:pt x="4314444" y="0"/>
                  </a:moveTo>
                  <a:lnTo>
                    <a:pt x="432816" y="0"/>
                  </a:lnTo>
                  <a:lnTo>
                    <a:pt x="385660" y="2539"/>
                  </a:lnTo>
                  <a:lnTo>
                    <a:pt x="339973" y="9983"/>
                  </a:lnTo>
                  <a:lnTo>
                    <a:pt x="296021" y="22067"/>
                  </a:lnTo>
                  <a:lnTo>
                    <a:pt x="254067" y="38526"/>
                  </a:lnTo>
                  <a:lnTo>
                    <a:pt x="214376" y="59097"/>
                  </a:lnTo>
                  <a:lnTo>
                    <a:pt x="177210" y="83515"/>
                  </a:lnTo>
                  <a:lnTo>
                    <a:pt x="142836" y="111516"/>
                  </a:lnTo>
                  <a:lnTo>
                    <a:pt x="111516" y="142836"/>
                  </a:lnTo>
                  <a:lnTo>
                    <a:pt x="83515" y="177210"/>
                  </a:lnTo>
                  <a:lnTo>
                    <a:pt x="59097" y="214375"/>
                  </a:lnTo>
                  <a:lnTo>
                    <a:pt x="38526" y="254067"/>
                  </a:lnTo>
                  <a:lnTo>
                    <a:pt x="22067" y="296021"/>
                  </a:lnTo>
                  <a:lnTo>
                    <a:pt x="9983" y="339973"/>
                  </a:lnTo>
                  <a:lnTo>
                    <a:pt x="2540" y="385660"/>
                  </a:lnTo>
                  <a:lnTo>
                    <a:pt x="0" y="432816"/>
                  </a:lnTo>
                  <a:lnTo>
                    <a:pt x="0" y="2164067"/>
                  </a:lnTo>
                  <a:lnTo>
                    <a:pt x="2539" y="2211230"/>
                  </a:lnTo>
                  <a:lnTo>
                    <a:pt x="9983" y="2256921"/>
                  </a:lnTo>
                  <a:lnTo>
                    <a:pt x="22067" y="2300877"/>
                  </a:lnTo>
                  <a:lnTo>
                    <a:pt x="38526" y="2342834"/>
                  </a:lnTo>
                  <a:lnTo>
                    <a:pt x="59097" y="2382527"/>
                  </a:lnTo>
                  <a:lnTo>
                    <a:pt x="83515" y="2419693"/>
                  </a:lnTo>
                  <a:lnTo>
                    <a:pt x="111516" y="2454068"/>
                  </a:lnTo>
                  <a:lnTo>
                    <a:pt x="142836" y="2485387"/>
                  </a:lnTo>
                  <a:lnTo>
                    <a:pt x="177210" y="2513387"/>
                  </a:lnTo>
                  <a:lnTo>
                    <a:pt x="214376" y="2537803"/>
                  </a:lnTo>
                  <a:lnTo>
                    <a:pt x="254067" y="2558373"/>
                  </a:lnTo>
                  <a:lnTo>
                    <a:pt x="296021" y="2574830"/>
                  </a:lnTo>
                  <a:lnTo>
                    <a:pt x="339973" y="2586913"/>
                  </a:lnTo>
                  <a:lnTo>
                    <a:pt x="385660" y="2594356"/>
                  </a:lnTo>
                  <a:lnTo>
                    <a:pt x="432816" y="2596896"/>
                  </a:lnTo>
                  <a:lnTo>
                    <a:pt x="4314444" y="2596896"/>
                  </a:lnTo>
                  <a:lnTo>
                    <a:pt x="4361599" y="2594356"/>
                  </a:lnTo>
                  <a:lnTo>
                    <a:pt x="4407286" y="2586913"/>
                  </a:lnTo>
                  <a:lnTo>
                    <a:pt x="4451238" y="2574830"/>
                  </a:lnTo>
                  <a:lnTo>
                    <a:pt x="4493192" y="2558373"/>
                  </a:lnTo>
                  <a:lnTo>
                    <a:pt x="4532883" y="2537803"/>
                  </a:lnTo>
                  <a:lnTo>
                    <a:pt x="4570049" y="2513387"/>
                  </a:lnTo>
                  <a:lnTo>
                    <a:pt x="4604423" y="2485387"/>
                  </a:lnTo>
                  <a:lnTo>
                    <a:pt x="4635743" y="2454068"/>
                  </a:lnTo>
                  <a:lnTo>
                    <a:pt x="4663744" y="2419693"/>
                  </a:lnTo>
                  <a:lnTo>
                    <a:pt x="4688162" y="2382527"/>
                  </a:lnTo>
                  <a:lnTo>
                    <a:pt x="4708733" y="2342834"/>
                  </a:lnTo>
                  <a:lnTo>
                    <a:pt x="4725192" y="2300877"/>
                  </a:lnTo>
                  <a:lnTo>
                    <a:pt x="4737276" y="2256921"/>
                  </a:lnTo>
                  <a:lnTo>
                    <a:pt x="4744720" y="2211230"/>
                  </a:lnTo>
                  <a:lnTo>
                    <a:pt x="4747260" y="2164067"/>
                  </a:lnTo>
                  <a:lnTo>
                    <a:pt x="4747260" y="432816"/>
                  </a:lnTo>
                  <a:lnTo>
                    <a:pt x="4744720" y="385660"/>
                  </a:lnTo>
                  <a:lnTo>
                    <a:pt x="4737276" y="339973"/>
                  </a:lnTo>
                  <a:lnTo>
                    <a:pt x="4725192" y="296021"/>
                  </a:lnTo>
                  <a:lnTo>
                    <a:pt x="4708733" y="254067"/>
                  </a:lnTo>
                  <a:lnTo>
                    <a:pt x="4688162" y="214375"/>
                  </a:lnTo>
                  <a:lnTo>
                    <a:pt x="4663744" y="177210"/>
                  </a:lnTo>
                  <a:lnTo>
                    <a:pt x="4635743" y="142836"/>
                  </a:lnTo>
                  <a:lnTo>
                    <a:pt x="4604423" y="111516"/>
                  </a:lnTo>
                  <a:lnTo>
                    <a:pt x="4570049" y="83515"/>
                  </a:lnTo>
                  <a:lnTo>
                    <a:pt x="4532884" y="59097"/>
                  </a:lnTo>
                  <a:lnTo>
                    <a:pt x="4493192" y="38526"/>
                  </a:lnTo>
                  <a:lnTo>
                    <a:pt x="4451238" y="22067"/>
                  </a:lnTo>
                  <a:lnTo>
                    <a:pt x="4407286" y="9983"/>
                  </a:lnTo>
                  <a:lnTo>
                    <a:pt x="4361599" y="2539"/>
                  </a:lnTo>
                  <a:lnTo>
                    <a:pt x="4314444" y="0"/>
                  </a:lnTo>
                  <a:close/>
                </a:path>
              </a:pathLst>
            </a:custGeom>
            <a:solidFill>
              <a:srgbClr val="092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131557" y="3729990"/>
              <a:ext cx="4747260" cy="2597150"/>
            </a:xfrm>
            <a:custGeom>
              <a:avLst/>
              <a:gdLst/>
              <a:ahLst/>
              <a:cxnLst/>
              <a:rect l="l" t="t" r="r" b="b"/>
              <a:pathLst>
                <a:path w="4747259" h="2597150">
                  <a:moveTo>
                    <a:pt x="0" y="432816"/>
                  </a:moveTo>
                  <a:lnTo>
                    <a:pt x="2540" y="385660"/>
                  </a:lnTo>
                  <a:lnTo>
                    <a:pt x="9983" y="339973"/>
                  </a:lnTo>
                  <a:lnTo>
                    <a:pt x="22067" y="296021"/>
                  </a:lnTo>
                  <a:lnTo>
                    <a:pt x="38526" y="254067"/>
                  </a:lnTo>
                  <a:lnTo>
                    <a:pt x="59097" y="214375"/>
                  </a:lnTo>
                  <a:lnTo>
                    <a:pt x="83515" y="177210"/>
                  </a:lnTo>
                  <a:lnTo>
                    <a:pt x="111516" y="142836"/>
                  </a:lnTo>
                  <a:lnTo>
                    <a:pt x="142836" y="111516"/>
                  </a:lnTo>
                  <a:lnTo>
                    <a:pt x="177210" y="83515"/>
                  </a:lnTo>
                  <a:lnTo>
                    <a:pt x="214376" y="59097"/>
                  </a:lnTo>
                  <a:lnTo>
                    <a:pt x="254067" y="38526"/>
                  </a:lnTo>
                  <a:lnTo>
                    <a:pt x="296021" y="22067"/>
                  </a:lnTo>
                  <a:lnTo>
                    <a:pt x="339973" y="9983"/>
                  </a:lnTo>
                  <a:lnTo>
                    <a:pt x="385660" y="2539"/>
                  </a:lnTo>
                  <a:lnTo>
                    <a:pt x="432816" y="0"/>
                  </a:lnTo>
                  <a:lnTo>
                    <a:pt x="4314444" y="0"/>
                  </a:lnTo>
                  <a:lnTo>
                    <a:pt x="4361599" y="2539"/>
                  </a:lnTo>
                  <a:lnTo>
                    <a:pt x="4407286" y="9983"/>
                  </a:lnTo>
                  <a:lnTo>
                    <a:pt x="4451238" y="22067"/>
                  </a:lnTo>
                  <a:lnTo>
                    <a:pt x="4493192" y="38526"/>
                  </a:lnTo>
                  <a:lnTo>
                    <a:pt x="4532884" y="59097"/>
                  </a:lnTo>
                  <a:lnTo>
                    <a:pt x="4570049" y="83515"/>
                  </a:lnTo>
                  <a:lnTo>
                    <a:pt x="4604423" y="111516"/>
                  </a:lnTo>
                  <a:lnTo>
                    <a:pt x="4635743" y="142836"/>
                  </a:lnTo>
                  <a:lnTo>
                    <a:pt x="4663744" y="177210"/>
                  </a:lnTo>
                  <a:lnTo>
                    <a:pt x="4688162" y="214375"/>
                  </a:lnTo>
                  <a:lnTo>
                    <a:pt x="4708733" y="254067"/>
                  </a:lnTo>
                  <a:lnTo>
                    <a:pt x="4725192" y="296021"/>
                  </a:lnTo>
                  <a:lnTo>
                    <a:pt x="4737276" y="339973"/>
                  </a:lnTo>
                  <a:lnTo>
                    <a:pt x="4744720" y="385660"/>
                  </a:lnTo>
                  <a:lnTo>
                    <a:pt x="4747260" y="432816"/>
                  </a:lnTo>
                  <a:lnTo>
                    <a:pt x="4747260" y="2164067"/>
                  </a:lnTo>
                  <a:lnTo>
                    <a:pt x="4744720" y="2211230"/>
                  </a:lnTo>
                  <a:lnTo>
                    <a:pt x="4737276" y="2256921"/>
                  </a:lnTo>
                  <a:lnTo>
                    <a:pt x="4725192" y="2300877"/>
                  </a:lnTo>
                  <a:lnTo>
                    <a:pt x="4708733" y="2342834"/>
                  </a:lnTo>
                  <a:lnTo>
                    <a:pt x="4688162" y="2382527"/>
                  </a:lnTo>
                  <a:lnTo>
                    <a:pt x="4663744" y="2419693"/>
                  </a:lnTo>
                  <a:lnTo>
                    <a:pt x="4635743" y="2454068"/>
                  </a:lnTo>
                  <a:lnTo>
                    <a:pt x="4604423" y="2485387"/>
                  </a:lnTo>
                  <a:lnTo>
                    <a:pt x="4570049" y="2513387"/>
                  </a:lnTo>
                  <a:lnTo>
                    <a:pt x="4532883" y="2537803"/>
                  </a:lnTo>
                  <a:lnTo>
                    <a:pt x="4493192" y="2558373"/>
                  </a:lnTo>
                  <a:lnTo>
                    <a:pt x="4451238" y="2574830"/>
                  </a:lnTo>
                  <a:lnTo>
                    <a:pt x="4407286" y="2586913"/>
                  </a:lnTo>
                  <a:lnTo>
                    <a:pt x="4361599" y="2594356"/>
                  </a:lnTo>
                  <a:lnTo>
                    <a:pt x="4314444" y="2596896"/>
                  </a:lnTo>
                  <a:lnTo>
                    <a:pt x="432816" y="2596896"/>
                  </a:lnTo>
                  <a:lnTo>
                    <a:pt x="385660" y="2594356"/>
                  </a:lnTo>
                  <a:lnTo>
                    <a:pt x="339973" y="2586913"/>
                  </a:lnTo>
                  <a:lnTo>
                    <a:pt x="296021" y="2574830"/>
                  </a:lnTo>
                  <a:lnTo>
                    <a:pt x="254067" y="2558373"/>
                  </a:lnTo>
                  <a:lnTo>
                    <a:pt x="214376" y="2537803"/>
                  </a:lnTo>
                  <a:lnTo>
                    <a:pt x="177210" y="2513387"/>
                  </a:lnTo>
                  <a:lnTo>
                    <a:pt x="142836" y="2485387"/>
                  </a:lnTo>
                  <a:lnTo>
                    <a:pt x="111516" y="2454068"/>
                  </a:lnTo>
                  <a:lnTo>
                    <a:pt x="83515" y="2419693"/>
                  </a:lnTo>
                  <a:lnTo>
                    <a:pt x="59097" y="2382527"/>
                  </a:lnTo>
                  <a:lnTo>
                    <a:pt x="38526" y="2342834"/>
                  </a:lnTo>
                  <a:lnTo>
                    <a:pt x="22067" y="2300877"/>
                  </a:lnTo>
                  <a:lnTo>
                    <a:pt x="9983" y="2256921"/>
                  </a:lnTo>
                  <a:lnTo>
                    <a:pt x="2539" y="2211230"/>
                  </a:lnTo>
                  <a:lnTo>
                    <a:pt x="0" y="2164067"/>
                  </a:lnTo>
                  <a:lnTo>
                    <a:pt x="0" y="432816"/>
                  </a:lnTo>
                  <a:close/>
                </a:path>
              </a:pathLst>
            </a:custGeom>
            <a:ln w="25400">
              <a:solidFill>
                <a:srgbClr val="041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842629" y="4438015"/>
            <a:ext cx="132334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More</a:t>
            </a:r>
            <a:r>
              <a:rPr sz="185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Values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36663" y="5007991"/>
            <a:ext cx="151130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5,8,5,8,10,5,8,7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012935" y="5111521"/>
            <a:ext cx="889000" cy="307975"/>
            <a:chOff x="9012935" y="5111521"/>
            <a:chExt cx="889000" cy="307975"/>
          </a:xfrm>
        </p:grpSpPr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12935" y="5111521"/>
              <a:ext cx="888504" cy="30782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9056369" y="5188965"/>
              <a:ext cx="694690" cy="118110"/>
            </a:xfrm>
            <a:custGeom>
              <a:avLst/>
              <a:gdLst/>
              <a:ahLst/>
              <a:cxnLst/>
              <a:rect l="l" t="t" r="r" b="b"/>
              <a:pathLst>
                <a:path w="694690" h="118110">
                  <a:moveTo>
                    <a:pt x="644089" y="58927"/>
                  </a:moveTo>
                  <a:lnTo>
                    <a:pt x="580644" y="95884"/>
                  </a:lnTo>
                  <a:lnTo>
                    <a:pt x="578611" y="103758"/>
                  </a:lnTo>
                  <a:lnTo>
                    <a:pt x="582168" y="109727"/>
                  </a:lnTo>
                  <a:lnTo>
                    <a:pt x="585597" y="115823"/>
                  </a:lnTo>
                  <a:lnTo>
                    <a:pt x="593471" y="117855"/>
                  </a:lnTo>
                  <a:lnTo>
                    <a:pt x="599439" y="114299"/>
                  </a:lnTo>
                  <a:lnTo>
                    <a:pt x="672647" y="71627"/>
                  </a:lnTo>
                  <a:lnTo>
                    <a:pt x="669289" y="71627"/>
                  </a:lnTo>
                  <a:lnTo>
                    <a:pt x="669289" y="69849"/>
                  </a:lnTo>
                  <a:lnTo>
                    <a:pt x="662812" y="69849"/>
                  </a:lnTo>
                  <a:lnTo>
                    <a:pt x="644089" y="58927"/>
                  </a:lnTo>
                  <a:close/>
                </a:path>
                <a:path w="694690" h="118110">
                  <a:moveTo>
                    <a:pt x="622318" y="46227"/>
                  </a:moveTo>
                  <a:lnTo>
                    <a:pt x="0" y="46227"/>
                  </a:lnTo>
                  <a:lnTo>
                    <a:pt x="0" y="71627"/>
                  </a:lnTo>
                  <a:lnTo>
                    <a:pt x="622318" y="71627"/>
                  </a:lnTo>
                  <a:lnTo>
                    <a:pt x="644089" y="58927"/>
                  </a:lnTo>
                  <a:lnTo>
                    <a:pt x="622318" y="46227"/>
                  </a:lnTo>
                  <a:close/>
                </a:path>
                <a:path w="694690" h="118110">
                  <a:moveTo>
                    <a:pt x="672647" y="46227"/>
                  </a:moveTo>
                  <a:lnTo>
                    <a:pt x="669289" y="46227"/>
                  </a:lnTo>
                  <a:lnTo>
                    <a:pt x="669289" y="71627"/>
                  </a:lnTo>
                  <a:lnTo>
                    <a:pt x="672647" y="71627"/>
                  </a:lnTo>
                  <a:lnTo>
                    <a:pt x="694435" y="58927"/>
                  </a:lnTo>
                  <a:lnTo>
                    <a:pt x="672647" y="46227"/>
                  </a:lnTo>
                  <a:close/>
                </a:path>
                <a:path w="694690" h="118110">
                  <a:moveTo>
                    <a:pt x="662812" y="48005"/>
                  </a:moveTo>
                  <a:lnTo>
                    <a:pt x="644089" y="58927"/>
                  </a:lnTo>
                  <a:lnTo>
                    <a:pt x="662812" y="69849"/>
                  </a:lnTo>
                  <a:lnTo>
                    <a:pt x="662812" y="48005"/>
                  </a:lnTo>
                  <a:close/>
                </a:path>
                <a:path w="694690" h="118110">
                  <a:moveTo>
                    <a:pt x="669289" y="48005"/>
                  </a:moveTo>
                  <a:lnTo>
                    <a:pt x="662812" y="48005"/>
                  </a:lnTo>
                  <a:lnTo>
                    <a:pt x="662812" y="69849"/>
                  </a:lnTo>
                  <a:lnTo>
                    <a:pt x="669289" y="69849"/>
                  </a:lnTo>
                  <a:lnTo>
                    <a:pt x="669289" y="48005"/>
                  </a:lnTo>
                  <a:close/>
                </a:path>
                <a:path w="694690" h="118110">
                  <a:moveTo>
                    <a:pt x="593471" y="0"/>
                  </a:moveTo>
                  <a:lnTo>
                    <a:pt x="585597" y="2031"/>
                  </a:lnTo>
                  <a:lnTo>
                    <a:pt x="582168" y="8127"/>
                  </a:lnTo>
                  <a:lnTo>
                    <a:pt x="578611" y="14096"/>
                  </a:lnTo>
                  <a:lnTo>
                    <a:pt x="580644" y="21970"/>
                  </a:lnTo>
                  <a:lnTo>
                    <a:pt x="644089" y="58927"/>
                  </a:lnTo>
                  <a:lnTo>
                    <a:pt x="662812" y="48005"/>
                  </a:lnTo>
                  <a:lnTo>
                    <a:pt x="669289" y="48005"/>
                  </a:lnTo>
                  <a:lnTo>
                    <a:pt x="669289" y="46227"/>
                  </a:lnTo>
                  <a:lnTo>
                    <a:pt x="672647" y="46227"/>
                  </a:lnTo>
                  <a:lnTo>
                    <a:pt x="599439" y="3555"/>
                  </a:lnTo>
                  <a:lnTo>
                    <a:pt x="593471" y="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829292" y="5052517"/>
            <a:ext cx="1697989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5,8</a:t>
            </a:r>
            <a:r>
              <a:rPr sz="1850" b="1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185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spc="-20" dirty="0">
                <a:solidFill>
                  <a:srgbClr val="FFFFFF"/>
                </a:solidFill>
                <a:latin typeface="Times New Roman"/>
                <a:cs typeface="Times New Roman"/>
              </a:rPr>
              <a:t>mode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99515" y="1193672"/>
            <a:ext cx="637095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The</a:t>
            </a:r>
            <a:r>
              <a:rPr sz="1850" b="1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Mode:</a:t>
            </a:r>
            <a:r>
              <a:rPr sz="18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sz="18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more</a:t>
            </a:r>
            <a:r>
              <a:rPr sz="18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values that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occur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most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frequently</a:t>
            </a:r>
            <a:endParaRPr sz="1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051" y="830960"/>
            <a:ext cx="8962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Sum</a:t>
            </a:r>
            <a:r>
              <a:rPr sz="2400" spc="-60" dirty="0"/>
              <a:t> </a:t>
            </a:r>
            <a:r>
              <a:rPr sz="2400" dirty="0"/>
              <a:t>of</a:t>
            </a:r>
            <a:r>
              <a:rPr sz="2400" spc="-45" dirty="0"/>
              <a:t> </a:t>
            </a:r>
            <a:r>
              <a:rPr sz="2400" dirty="0"/>
              <a:t>mode</a:t>
            </a:r>
            <a:r>
              <a:rPr sz="2400" spc="-35" dirty="0"/>
              <a:t> </a:t>
            </a:r>
            <a:r>
              <a:rPr sz="2400" dirty="0"/>
              <a:t>and</a:t>
            </a:r>
            <a:r>
              <a:rPr sz="2400" spc="-45" dirty="0"/>
              <a:t> </a:t>
            </a:r>
            <a:r>
              <a:rPr sz="2400" dirty="0"/>
              <a:t>median</a:t>
            </a:r>
            <a:r>
              <a:rPr sz="2400" spc="-60" dirty="0"/>
              <a:t> </a:t>
            </a:r>
            <a:r>
              <a:rPr sz="2400" dirty="0"/>
              <a:t>of</a:t>
            </a:r>
            <a:r>
              <a:rPr sz="2400" spc="-50" dirty="0"/>
              <a:t> </a:t>
            </a:r>
            <a:r>
              <a:rPr sz="2400" dirty="0"/>
              <a:t>the</a:t>
            </a:r>
            <a:r>
              <a:rPr sz="2400" spc="-55" dirty="0"/>
              <a:t> </a:t>
            </a:r>
            <a:r>
              <a:rPr sz="2400" dirty="0"/>
              <a:t>data</a:t>
            </a:r>
            <a:r>
              <a:rPr sz="2400" spc="-45" dirty="0"/>
              <a:t> </a:t>
            </a:r>
            <a:r>
              <a:rPr sz="2400" b="1" dirty="0">
                <a:latin typeface="Gadugi"/>
                <a:cs typeface="Gadugi"/>
              </a:rPr>
              <a:t>12,</a:t>
            </a:r>
            <a:r>
              <a:rPr sz="2400" b="1" spc="-100" dirty="0">
                <a:latin typeface="Gadugi"/>
                <a:cs typeface="Gadugi"/>
              </a:rPr>
              <a:t> </a:t>
            </a:r>
            <a:r>
              <a:rPr sz="2400" b="1" dirty="0">
                <a:latin typeface="Gadugi"/>
                <a:cs typeface="Gadugi"/>
              </a:rPr>
              <a:t>15,</a:t>
            </a:r>
            <a:r>
              <a:rPr sz="2400" b="1" spc="-100" dirty="0">
                <a:latin typeface="Gadugi"/>
                <a:cs typeface="Gadugi"/>
              </a:rPr>
              <a:t> </a:t>
            </a:r>
            <a:r>
              <a:rPr sz="2400" b="1" dirty="0">
                <a:latin typeface="Gadugi"/>
                <a:cs typeface="Gadugi"/>
              </a:rPr>
              <a:t>11,</a:t>
            </a:r>
            <a:r>
              <a:rPr sz="2400" b="1" spc="-105" dirty="0">
                <a:latin typeface="Gadugi"/>
                <a:cs typeface="Gadugi"/>
              </a:rPr>
              <a:t> </a:t>
            </a:r>
            <a:r>
              <a:rPr sz="2400" b="1" dirty="0">
                <a:latin typeface="Gadugi"/>
                <a:cs typeface="Gadugi"/>
              </a:rPr>
              <a:t>13,</a:t>
            </a:r>
            <a:r>
              <a:rPr sz="2400" b="1" spc="-90" dirty="0">
                <a:latin typeface="Gadugi"/>
                <a:cs typeface="Gadugi"/>
              </a:rPr>
              <a:t> </a:t>
            </a:r>
            <a:r>
              <a:rPr sz="2400" b="1" dirty="0">
                <a:latin typeface="Gadugi"/>
                <a:cs typeface="Gadugi"/>
              </a:rPr>
              <a:t>18,</a:t>
            </a:r>
            <a:r>
              <a:rPr sz="2400" b="1" spc="-100" dirty="0">
                <a:latin typeface="Gadugi"/>
                <a:cs typeface="Gadugi"/>
              </a:rPr>
              <a:t> </a:t>
            </a:r>
            <a:r>
              <a:rPr sz="2400" b="1" dirty="0">
                <a:latin typeface="Gadugi"/>
                <a:cs typeface="Gadugi"/>
              </a:rPr>
              <a:t>11,</a:t>
            </a:r>
            <a:r>
              <a:rPr sz="2400" b="1" spc="-105" dirty="0">
                <a:latin typeface="Gadugi"/>
                <a:cs typeface="Gadugi"/>
              </a:rPr>
              <a:t> </a:t>
            </a:r>
            <a:r>
              <a:rPr sz="2400" b="1" dirty="0">
                <a:latin typeface="Gadugi"/>
                <a:cs typeface="Gadugi"/>
              </a:rPr>
              <a:t>13,</a:t>
            </a:r>
            <a:r>
              <a:rPr sz="2400" b="1" spc="-100" dirty="0">
                <a:latin typeface="Gadugi"/>
                <a:cs typeface="Gadugi"/>
              </a:rPr>
              <a:t> </a:t>
            </a:r>
            <a:r>
              <a:rPr sz="2400" b="1" dirty="0">
                <a:latin typeface="Gadugi"/>
                <a:cs typeface="Gadugi"/>
              </a:rPr>
              <a:t>12,</a:t>
            </a:r>
            <a:r>
              <a:rPr sz="2400" b="1" spc="-90" dirty="0">
                <a:latin typeface="Gadugi"/>
                <a:cs typeface="Gadugi"/>
              </a:rPr>
              <a:t> </a:t>
            </a:r>
            <a:r>
              <a:rPr sz="2400" b="1" spc="-25" dirty="0">
                <a:latin typeface="Gadugi"/>
                <a:cs typeface="Gadugi"/>
              </a:rPr>
              <a:t>13</a:t>
            </a:r>
            <a:endParaRPr sz="2400">
              <a:latin typeface="Gadugi"/>
              <a:cs typeface="Gadug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48585" y="1900554"/>
            <a:ext cx="55435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a.</a:t>
            </a:r>
            <a:r>
              <a:rPr sz="185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Arial MT"/>
                <a:cs typeface="Arial MT"/>
              </a:rPr>
              <a:t>26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7830" y="1900554"/>
            <a:ext cx="56959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0" dirty="0">
                <a:solidFill>
                  <a:srgbClr val="FFFFFF"/>
                </a:solidFill>
                <a:latin typeface="Arial MT"/>
                <a:cs typeface="Arial MT"/>
              </a:rPr>
              <a:t>b.</a:t>
            </a:r>
            <a:r>
              <a:rPr sz="1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Arial MT"/>
                <a:cs typeface="Arial MT"/>
              </a:rPr>
              <a:t>31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21934" y="1900554"/>
            <a:ext cx="53594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c.</a:t>
            </a:r>
            <a:r>
              <a:rPr sz="185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Arial MT"/>
                <a:cs typeface="Arial MT"/>
              </a:rPr>
              <a:t>36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2765" y="1900554"/>
            <a:ext cx="56832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spc="50" dirty="0">
                <a:solidFill>
                  <a:srgbClr val="FFFFFF"/>
                </a:solidFill>
                <a:latin typeface="Arial MT"/>
                <a:cs typeface="Arial MT"/>
              </a:rPr>
              <a:t>d.</a:t>
            </a:r>
            <a:r>
              <a:rPr sz="1850" spc="-25" dirty="0">
                <a:solidFill>
                  <a:srgbClr val="FFFFFF"/>
                </a:solidFill>
                <a:latin typeface="Arial MT"/>
                <a:cs typeface="Arial MT"/>
              </a:rPr>
              <a:t> 25</a:t>
            </a:r>
            <a:endParaRPr sz="185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264" y="3959352"/>
            <a:ext cx="2959607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6471" y="297256"/>
            <a:ext cx="10997565" cy="1797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Effect Of</a:t>
            </a:r>
            <a:r>
              <a:rPr sz="1850" b="1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Outliers</a:t>
            </a:r>
            <a:r>
              <a:rPr sz="1850" b="1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1850" b="1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Descriptive</a:t>
            </a:r>
            <a:r>
              <a:rPr sz="1850" b="1" u="sng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Statistic: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850">
              <a:latin typeface="Times New Roman"/>
              <a:cs typeface="Times New Roman"/>
            </a:endParaRPr>
          </a:p>
          <a:p>
            <a:pPr marL="638175" indent="-342900">
              <a:lnSpc>
                <a:spcPct val="100000"/>
              </a:lnSpc>
              <a:buClr>
                <a:srgbClr val="00FFFF"/>
              </a:buClr>
              <a:buSzPct val="75000"/>
              <a:buFont typeface="Arial MT"/>
              <a:buChar char="•"/>
              <a:tabLst>
                <a:tab pos="63817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outlier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any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unusually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large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small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observation.</a:t>
            </a:r>
            <a:endParaRPr sz="2400">
              <a:latin typeface="Times New Roman"/>
              <a:cs typeface="Times New Roman"/>
            </a:endParaRPr>
          </a:p>
          <a:p>
            <a:pPr marL="638175" marR="5080" indent="-342900">
              <a:lnSpc>
                <a:spcPct val="114999"/>
              </a:lnSpc>
              <a:spcBef>
                <a:spcPts val="5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63817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Outliers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disproportionate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effect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statistical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results,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such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but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doesn’t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affect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median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mode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result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FFFFFF"/>
                </a:solidFill>
                <a:latin typeface="Times New Roman"/>
                <a:cs typeface="Times New Roman"/>
              </a:rPr>
              <a:t>misleading</a:t>
            </a:r>
            <a:r>
              <a:rPr sz="2400" b="1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impressions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8211" y="2394204"/>
            <a:ext cx="7277100" cy="38227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66471" y="297256"/>
            <a:ext cx="428053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Effect Of</a:t>
            </a:r>
            <a:r>
              <a:rPr sz="1850" b="1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Outliers</a:t>
            </a:r>
            <a:r>
              <a:rPr sz="1850" b="1" u="sng" spc="-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In</a:t>
            </a:r>
            <a:r>
              <a:rPr sz="1850" b="1" u="sng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Descriptive</a:t>
            </a:r>
            <a:r>
              <a:rPr sz="1850" b="1" u="sng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85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Statistic:</a:t>
            </a:r>
            <a:endParaRPr sz="1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962" y="70484"/>
            <a:ext cx="991806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What’s</a:t>
            </a:r>
            <a:r>
              <a:rPr b="1" spc="-7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the</a:t>
            </a:r>
            <a:r>
              <a:rPr b="1" spc="-8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difference</a:t>
            </a:r>
            <a:r>
              <a:rPr b="1" spc="-7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between</a:t>
            </a:r>
            <a:r>
              <a:rPr b="1" spc="-105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central </a:t>
            </a:r>
            <a:r>
              <a:rPr b="1" dirty="0">
                <a:latin typeface="Times New Roman"/>
                <a:cs typeface="Times New Roman"/>
              </a:rPr>
              <a:t>tendency</a:t>
            </a:r>
            <a:r>
              <a:rPr b="1" spc="-5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and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dispersion?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9603" y="2108432"/>
            <a:ext cx="11477625" cy="2129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3535">
              <a:lnSpc>
                <a:spcPct val="114999"/>
              </a:lnSpc>
              <a:spcBef>
                <a:spcPts val="95"/>
              </a:spcBef>
              <a:tabLst>
                <a:tab pos="355600" algn="l"/>
              </a:tabLst>
            </a:pPr>
            <a:r>
              <a:rPr sz="1800" spc="-25" dirty="0">
                <a:solidFill>
                  <a:srgbClr val="00FFFF"/>
                </a:solidFill>
                <a:latin typeface="Times New Roman"/>
                <a:cs typeface="Times New Roman"/>
              </a:rPr>
              <a:t>1.</a:t>
            </a:r>
            <a:r>
              <a:rPr sz="1800" dirty="0">
                <a:solidFill>
                  <a:srgbClr val="00FFF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While</a:t>
            </a:r>
            <a:r>
              <a:rPr sz="240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2"/>
              </a:rPr>
              <a:t>central</a:t>
            </a:r>
            <a:r>
              <a:rPr sz="2400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  <a:hlinkClick r:id="rId2"/>
              </a:rPr>
              <a:t>tendency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tells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most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your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points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lie,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dispersion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summarizes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how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far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apart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points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other.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2400">
              <a:latin typeface="Times New Roman"/>
              <a:cs typeface="Times New Roman"/>
            </a:endParaRPr>
          </a:p>
          <a:p>
            <a:pPr marL="355600" marR="683260" indent="-343535">
              <a:lnSpc>
                <a:spcPct val="114999"/>
              </a:lnSpc>
              <a:tabLst>
                <a:tab pos="355600" algn="l"/>
              </a:tabLst>
            </a:pPr>
            <a:r>
              <a:rPr sz="1800" spc="-25" dirty="0">
                <a:solidFill>
                  <a:srgbClr val="00FFFF"/>
                </a:solidFill>
                <a:latin typeface="Times New Roman"/>
                <a:cs typeface="Times New Roman"/>
              </a:rPr>
              <a:t>1.</a:t>
            </a:r>
            <a:r>
              <a:rPr sz="1800" dirty="0">
                <a:solidFill>
                  <a:srgbClr val="00FFF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sets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same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central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tendency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but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different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levels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dispersion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vice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versa.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Together,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they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give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complete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picture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your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4615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Variable </a:t>
            </a:r>
            <a:r>
              <a:rPr b="1" spc="-10" dirty="0">
                <a:latin typeface="Times New Roman"/>
                <a:cs typeface="Times New Roman"/>
              </a:rPr>
              <a:t>Types:</a:t>
            </a:r>
          </a:p>
        </p:txBody>
      </p:sp>
      <p:sp>
        <p:nvSpPr>
          <p:cNvPr id="3" name="object 3"/>
          <p:cNvSpPr/>
          <p:nvPr/>
        </p:nvSpPr>
        <p:spPr>
          <a:xfrm>
            <a:off x="297954" y="967486"/>
            <a:ext cx="4183379" cy="64135"/>
          </a:xfrm>
          <a:custGeom>
            <a:avLst/>
            <a:gdLst/>
            <a:ahLst/>
            <a:cxnLst/>
            <a:rect l="l" t="t" r="r" b="b"/>
            <a:pathLst>
              <a:path w="4183379" h="64134">
                <a:moveTo>
                  <a:pt x="4183367" y="0"/>
                </a:moveTo>
                <a:lnTo>
                  <a:pt x="0" y="0"/>
                </a:lnTo>
                <a:lnTo>
                  <a:pt x="0" y="64008"/>
                </a:lnTo>
                <a:lnTo>
                  <a:pt x="4183367" y="64008"/>
                </a:lnTo>
                <a:lnTo>
                  <a:pt x="41833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600" y="1244854"/>
            <a:ext cx="10170160" cy="255016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Quantitative</a:t>
            </a:r>
            <a:r>
              <a:rPr sz="24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variables</a:t>
            </a:r>
            <a:endParaRPr sz="2400" dirty="0">
              <a:latin typeface="Times New Roman"/>
              <a:cs typeface="Times New Roman"/>
            </a:endParaRPr>
          </a:p>
          <a:p>
            <a:pPr marL="812800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amounts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counts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variables</a:t>
            </a:r>
            <a:endParaRPr sz="2400" dirty="0">
              <a:latin typeface="Times New Roman"/>
              <a:cs typeface="Times New Roman"/>
            </a:endParaRPr>
          </a:p>
          <a:p>
            <a:pPr marL="81280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example: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age,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children,income</a:t>
            </a:r>
            <a:endParaRPr sz="2400" dirty="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SzPct val="75000"/>
              <a:buAutoNum type="arabicPeriod" startAt="2"/>
              <a:tabLst>
                <a:tab pos="354965" algn="l"/>
              </a:tabLst>
            </a:pP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Categorical/</a:t>
            </a:r>
            <a:r>
              <a:rPr sz="2400" b="1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Qualitative</a:t>
            </a:r>
            <a:r>
              <a:rPr sz="2400" b="1" u="sng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variables</a:t>
            </a:r>
            <a:endParaRPr sz="2400" dirty="0">
              <a:latin typeface="Times New Roman"/>
              <a:cs typeface="Times New Roman"/>
            </a:endParaRPr>
          </a:p>
          <a:p>
            <a:pPr marL="1270000" marR="5080">
              <a:lnSpc>
                <a:spcPct val="114999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represent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groupings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variables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3F3F3"/>
                </a:solidFill>
                <a:latin typeface="Times New Roman"/>
                <a:cs typeface="Times New Roman"/>
              </a:rPr>
              <a:t>that</a:t>
            </a:r>
            <a:r>
              <a:rPr sz="2400" spc="-20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3F3F3"/>
                </a:solidFill>
                <a:latin typeface="Times New Roman"/>
                <a:cs typeface="Times New Roman"/>
              </a:rPr>
              <a:t>can</a:t>
            </a:r>
            <a:r>
              <a:rPr sz="2400" spc="-20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3F3F3"/>
                </a:solidFill>
                <a:latin typeface="Times New Roman"/>
                <a:cs typeface="Times New Roman"/>
              </a:rPr>
              <a:t>be</a:t>
            </a:r>
            <a:r>
              <a:rPr sz="2400" spc="-10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3F3F3"/>
                </a:solidFill>
                <a:latin typeface="Times New Roman"/>
                <a:cs typeface="Times New Roman"/>
              </a:rPr>
              <a:t>grouped</a:t>
            </a:r>
            <a:r>
              <a:rPr sz="2400" spc="-1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3F3F3"/>
                </a:solidFill>
                <a:latin typeface="Times New Roman"/>
                <a:cs typeface="Times New Roman"/>
              </a:rPr>
              <a:t>into</a:t>
            </a:r>
            <a:r>
              <a:rPr sz="2400" spc="-35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3F3F3"/>
                </a:solidFill>
                <a:latin typeface="Times New Roman"/>
                <a:cs typeface="Times New Roman"/>
              </a:rPr>
              <a:t>distinct</a:t>
            </a:r>
            <a:r>
              <a:rPr sz="2400" spc="-40" dirty="0">
                <a:solidFill>
                  <a:srgbClr val="F3F3F3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3F3F3"/>
                </a:solidFill>
                <a:latin typeface="Times New Roman"/>
                <a:cs typeface="Times New Roman"/>
              </a:rPr>
              <a:t>categories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example: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type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pet,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agreement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rating,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brand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shoes</a:t>
            </a:r>
            <a:endParaRPr sz="2400" dirty="0">
              <a:latin typeface="Times New Roman"/>
              <a:cs typeface="Times New Roman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421123" y="4047744"/>
            <a:ext cx="2414905" cy="1393825"/>
            <a:chOff x="4421123" y="4047744"/>
            <a:chExt cx="2414905" cy="13938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1123" y="5050510"/>
              <a:ext cx="2414778" cy="39093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24399" y="4047744"/>
              <a:ext cx="2056638" cy="107060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107685" y="4319396"/>
            <a:ext cx="129413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20" dirty="0">
                <a:solidFill>
                  <a:srgbClr val="04005F"/>
                </a:solidFill>
                <a:latin typeface="Arial"/>
                <a:cs typeface="Arial"/>
              </a:rPr>
              <a:t>Variable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47644" y="5419344"/>
            <a:ext cx="2465070" cy="107061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469385" y="5691632"/>
            <a:ext cx="1936750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04005F"/>
                </a:solidFill>
                <a:latin typeface="Arial"/>
                <a:cs typeface="Arial"/>
              </a:rPr>
              <a:t>Quantitative</a:t>
            </a:r>
            <a:endParaRPr sz="26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42432" y="5419344"/>
            <a:ext cx="2244090" cy="107061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963539" y="5691632"/>
            <a:ext cx="1716405" cy="422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10" dirty="0">
                <a:solidFill>
                  <a:srgbClr val="04005F"/>
                </a:solidFill>
                <a:latin typeface="Arial"/>
                <a:cs typeface="Arial"/>
              </a:rPr>
              <a:t>Qualitative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624583"/>
            <a:ext cx="8827008" cy="49636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3857" y="291846"/>
            <a:ext cx="1049147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5080" indent="-3816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937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show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how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central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tendency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alone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not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enough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describe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here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same mean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median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but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different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so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need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to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measure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dispersion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Variance:</a:t>
            </a:r>
          </a:p>
        </p:txBody>
      </p:sp>
      <p:sp>
        <p:nvSpPr>
          <p:cNvPr id="3" name="object 3"/>
          <p:cNvSpPr/>
          <p:nvPr/>
        </p:nvSpPr>
        <p:spPr>
          <a:xfrm>
            <a:off x="339051" y="926464"/>
            <a:ext cx="2574290" cy="64135"/>
          </a:xfrm>
          <a:custGeom>
            <a:avLst/>
            <a:gdLst/>
            <a:ahLst/>
            <a:cxnLst/>
            <a:rect l="l" t="t" r="r" b="b"/>
            <a:pathLst>
              <a:path w="2574290" h="64134">
                <a:moveTo>
                  <a:pt x="2574074" y="0"/>
                </a:moveTo>
                <a:lnTo>
                  <a:pt x="0" y="0"/>
                </a:lnTo>
                <a:lnTo>
                  <a:pt x="0" y="64008"/>
                </a:lnTo>
                <a:lnTo>
                  <a:pt x="2574074" y="64008"/>
                </a:lnTo>
                <a:lnTo>
                  <a:pt x="25740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2596" y="1270254"/>
            <a:ext cx="10511155" cy="3811904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530"/>
              </a:spcBef>
              <a:buClr>
                <a:srgbClr val="00FFFF"/>
              </a:buClr>
              <a:buSzPct val="75000"/>
              <a:buAutoNum type="arabicPeriod"/>
              <a:tabLst>
                <a:tab pos="3803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variance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measures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how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far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number in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set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mean</a:t>
            </a:r>
            <a:endParaRPr sz="2400">
              <a:latin typeface="Times New Roman"/>
              <a:cs typeface="Times New Roman"/>
            </a:endParaRPr>
          </a:p>
          <a:p>
            <a:pPr marL="380365" indent="-342265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AutoNum type="arabicPeriod"/>
              <a:tabLst>
                <a:tab pos="3803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Variance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often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depicted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symbol: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σ</a:t>
            </a:r>
            <a:r>
              <a:rPr sz="2400" spc="-37" baseline="24305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80365" indent="-3422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AutoNum type="arabicPeriod"/>
              <a:tabLst>
                <a:tab pos="3803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How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calculate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variance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step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step:</a:t>
            </a:r>
            <a:endParaRPr sz="2400">
              <a:latin typeface="Times New Roman"/>
              <a:cs typeface="Times New Roman"/>
            </a:endParaRPr>
          </a:p>
          <a:p>
            <a:pPr marL="1676400" lvl="1" indent="-381000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676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Calculate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x̄.</a:t>
            </a:r>
            <a:endParaRPr sz="2400">
              <a:latin typeface="Times New Roman"/>
              <a:cs typeface="Times New Roman"/>
            </a:endParaRPr>
          </a:p>
          <a:p>
            <a:pPr marL="1676400" lvl="1" indent="-381000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676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Subtract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observation.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X-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x̄</a:t>
            </a:r>
            <a:endParaRPr sz="2400">
              <a:latin typeface="Times New Roman"/>
              <a:cs typeface="Times New Roman"/>
            </a:endParaRPr>
          </a:p>
          <a:p>
            <a:pPr marL="1676400" lvl="1" indent="-381000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676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Square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resulting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observations.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(X- x̄)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^2</a:t>
            </a:r>
            <a:endParaRPr sz="2400">
              <a:latin typeface="Times New Roman"/>
              <a:cs typeface="Times New Roman"/>
            </a:endParaRPr>
          </a:p>
          <a:p>
            <a:pPr marL="1676400" lvl="1" indent="-381000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676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Add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squared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results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together.</a:t>
            </a:r>
            <a:endParaRPr sz="2400">
              <a:latin typeface="Times New Roman"/>
              <a:cs typeface="Times New Roman"/>
            </a:endParaRPr>
          </a:p>
          <a:p>
            <a:pPr marL="1676400" marR="30480" lvl="1" indent="-381000">
              <a:lnSpc>
                <a:spcPct val="114999"/>
              </a:lnSpc>
              <a:buClr>
                <a:srgbClr val="00FFFF"/>
              </a:buClr>
              <a:buSzPct val="75000"/>
              <a:buFont typeface="Arial MT"/>
              <a:buChar char="•"/>
              <a:tabLst>
                <a:tab pos="1676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Divide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total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observations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(in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case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population)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get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variance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S2.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Standard</a:t>
            </a:r>
            <a:r>
              <a:rPr b="1" spc="-14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Deviation</a:t>
            </a:r>
            <a:r>
              <a:rPr b="1" spc="-150" dirty="0">
                <a:latin typeface="Times New Roman"/>
                <a:cs typeface="Times New Roman"/>
              </a:rPr>
              <a:t> </a:t>
            </a:r>
            <a:r>
              <a:rPr b="1" spc="-5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" name="object 3"/>
          <p:cNvSpPr/>
          <p:nvPr/>
        </p:nvSpPr>
        <p:spPr>
          <a:xfrm>
            <a:off x="339051" y="926464"/>
            <a:ext cx="5456555" cy="64135"/>
          </a:xfrm>
          <a:custGeom>
            <a:avLst/>
            <a:gdLst/>
            <a:ahLst/>
            <a:cxnLst/>
            <a:rect l="l" t="t" r="r" b="b"/>
            <a:pathLst>
              <a:path w="5456555" h="64134">
                <a:moveTo>
                  <a:pt x="5455958" y="0"/>
                </a:moveTo>
                <a:lnTo>
                  <a:pt x="0" y="0"/>
                </a:lnTo>
                <a:lnTo>
                  <a:pt x="0" y="64008"/>
                </a:lnTo>
                <a:lnTo>
                  <a:pt x="5455958" y="64008"/>
                </a:lnTo>
                <a:lnTo>
                  <a:pt x="545595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3346" y="1065865"/>
            <a:ext cx="9977120" cy="42335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5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represents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average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spread distance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observation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mean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symbol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σ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greek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letter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sigma)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square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root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Variance.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How to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calculate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standard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deviation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step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step:</a:t>
            </a:r>
            <a:endParaRPr sz="2400">
              <a:latin typeface="Times New Roman"/>
              <a:cs typeface="Times New Roman"/>
            </a:endParaRPr>
          </a:p>
          <a:p>
            <a:pPr marL="1651000" lvl="1" indent="-381000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6510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Calculate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x̄.</a:t>
            </a:r>
            <a:endParaRPr sz="2400">
              <a:latin typeface="Times New Roman"/>
              <a:cs typeface="Times New Roman"/>
            </a:endParaRPr>
          </a:p>
          <a:p>
            <a:pPr marL="1651000" lvl="1" indent="-381000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6510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Subtract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observation.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X-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x̄</a:t>
            </a:r>
            <a:endParaRPr sz="2400">
              <a:latin typeface="Times New Roman"/>
              <a:cs typeface="Times New Roman"/>
            </a:endParaRPr>
          </a:p>
          <a:p>
            <a:pPr marL="1651000" lvl="1" indent="-381000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6510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Square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each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resulting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observations.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(X- x̄)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^2</a:t>
            </a:r>
            <a:endParaRPr sz="2400">
              <a:latin typeface="Times New Roman"/>
              <a:cs typeface="Times New Roman"/>
            </a:endParaRPr>
          </a:p>
          <a:p>
            <a:pPr marL="1651000" lvl="1" indent="-381000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6510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Add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squared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results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together.</a:t>
            </a:r>
            <a:endParaRPr sz="2400">
              <a:latin typeface="Times New Roman"/>
              <a:cs typeface="Times New Roman"/>
            </a:endParaRPr>
          </a:p>
          <a:p>
            <a:pPr marL="1651000" lvl="1" indent="-381000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6510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Divide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total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number 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observations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get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variance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S2.</a:t>
            </a:r>
            <a:endParaRPr sz="2400">
              <a:latin typeface="Times New Roman"/>
              <a:cs typeface="Times New Roman"/>
            </a:endParaRPr>
          </a:p>
          <a:p>
            <a:pPr marL="1651000" lvl="1" indent="-381000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6510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positive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square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root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get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standard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deviation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0116" y="615822"/>
            <a:ext cx="86258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34920" algn="l"/>
              </a:tabLst>
            </a:pPr>
            <a:r>
              <a:rPr b="1" spc="-10" dirty="0">
                <a:latin typeface="Times New Roman"/>
                <a:cs typeface="Times New Roman"/>
              </a:rPr>
              <a:t>Variance</a:t>
            </a:r>
            <a:r>
              <a:rPr b="1" dirty="0">
                <a:latin typeface="Times New Roman"/>
                <a:cs typeface="Times New Roman"/>
              </a:rPr>
              <a:t>	and</a:t>
            </a:r>
            <a:r>
              <a:rPr b="1" spc="-9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StandardDeviation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8819" y="1683257"/>
            <a:ext cx="8296275" cy="297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14999"/>
              </a:lnSpc>
              <a:spcBef>
                <a:spcPts val="10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samples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sizes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250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320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were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found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to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20,12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respectively.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standard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deviations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were</a:t>
            </a:r>
            <a:r>
              <a:rPr sz="24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5,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respectively.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variance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combined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sample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size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650.</a:t>
            </a:r>
            <a:endParaRPr sz="2400">
              <a:latin typeface="Times New Roman"/>
              <a:cs typeface="Times New Roman"/>
            </a:endParaRPr>
          </a:p>
          <a:p>
            <a:pPr marL="324485" indent="-311785">
              <a:lnSpc>
                <a:spcPct val="100000"/>
              </a:lnSpc>
              <a:spcBef>
                <a:spcPts val="434"/>
              </a:spcBef>
              <a:buAutoNum type="alphaLcParenR"/>
              <a:tabLst>
                <a:tab pos="324485" algn="l"/>
              </a:tabLst>
            </a:pP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10.23</a:t>
            </a:r>
            <a:endParaRPr sz="2400">
              <a:latin typeface="Times New Roman"/>
              <a:cs typeface="Times New Roman"/>
            </a:endParaRPr>
          </a:p>
          <a:p>
            <a:pPr marL="342265" indent="-329565">
              <a:lnSpc>
                <a:spcPct val="100000"/>
              </a:lnSpc>
              <a:spcBef>
                <a:spcPts val="430"/>
              </a:spcBef>
              <a:buAutoNum type="alphaLcParenR"/>
              <a:tabLst>
                <a:tab pos="342265" algn="l"/>
              </a:tabLst>
            </a:pP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32.5</a:t>
            </a:r>
            <a:endParaRPr sz="2400">
              <a:latin typeface="Times New Roman"/>
              <a:cs typeface="Times New Roman"/>
            </a:endParaRPr>
          </a:p>
          <a:p>
            <a:pPr marL="324485" indent="-311785">
              <a:lnSpc>
                <a:spcPct val="100000"/>
              </a:lnSpc>
              <a:spcBef>
                <a:spcPts val="430"/>
              </a:spcBef>
              <a:buAutoNum type="alphaLcParenR"/>
              <a:tabLst>
                <a:tab pos="324485" algn="l"/>
              </a:tabLst>
            </a:pP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65</a:t>
            </a:r>
            <a:endParaRPr sz="2400">
              <a:latin typeface="Times New Roman"/>
              <a:cs typeface="Times New Roman"/>
            </a:endParaRPr>
          </a:p>
          <a:p>
            <a:pPr marL="342265" indent="-329565">
              <a:lnSpc>
                <a:spcPct val="100000"/>
              </a:lnSpc>
              <a:spcBef>
                <a:spcPts val="434"/>
              </a:spcBef>
              <a:buAutoNum type="alphaLcParenR"/>
              <a:tabLst>
                <a:tab pos="342265" algn="l"/>
              </a:tabLst>
            </a:pP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26.17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4192" y="3931920"/>
            <a:ext cx="2958083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031" y="62306"/>
            <a:ext cx="58019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Population</a:t>
            </a:r>
            <a:r>
              <a:rPr b="1" spc="-9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vs.</a:t>
            </a:r>
            <a:r>
              <a:rPr b="1" spc="-12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Sample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5226" y="877951"/>
            <a:ext cx="10948670" cy="2549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12775" indent="-342900">
              <a:lnSpc>
                <a:spcPct val="114999"/>
              </a:lnSpc>
              <a:spcBef>
                <a:spcPts val="10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primary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task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inferential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statistics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making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opinion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about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something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by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only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incomplete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sample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data.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population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defined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members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(e.g.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occurrences,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prices,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annual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returns)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specified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group.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Population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whole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group.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14999"/>
              </a:lnSpc>
              <a:buClr>
                <a:srgbClr val="00FFFF"/>
              </a:buClr>
              <a:buSzPct val="75000"/>
              <a:buFont typeface="Arial MT"/>
              <a:buChar char="•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sample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part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population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describe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characteristics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(e.g.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mean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standard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deviation)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whole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population.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5639" y="3723132"/>
            <a:ext cx="6249923" cy="29215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385" y="431749"/>
            <a:ext cx="573468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Quantitative</a:t>
            </a:r>
            <a:r>
              <a:rPr b="1" spc="-22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Variable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4280" y="1378921"/>
            <a:ext cx="10413365" cy="297116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5"/>
              </a:spcBef>
              <a:buSzPct val="75000"/>
              <a:buAutoNum type="arabicPeriod"/>
              <a:tabLst>
                <a:tab pos="354965" algn="l"/>
              </a:tabLst>
            </a:pP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Continuous</a:t>
            </a:r>
            <a:r>
              <a:rPr sz="2400" b="1" u="sng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variables</a:t>
            </a:r>
            <a:r>
              <a:rPr sz="24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:</a:t>
            </a:r>
            <a:endParaRPr sz="2400">
              <a:latin typeface="Times New Roman"/>
              <a:cs typeface="Times New Roman"/>
            </a:endParaRPr>
          </a:p>
          <a:p>
            <a:pPr marL="1041400" lvl="1" indent="-381635">
              <a:lnSpc>
                <a:spcPct val="100000"/>
              </a:lnSpc>
              <a:spcBef>
                <a:spcPts val="434"/>
              </a:spcBef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contain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measurements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decimal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precision,</a:t>
            </a:r>
            <a:endParaRPr sz="2400">
              <a:latin typeface="Times New Roman"/>
              <a:cs typeface="Times New Roman"/>
            </a:endParaRPr>
          </a:p>
          <a:p>
            <a:pPr marL="1041400" lvl="1" indent="-381635">
              <a:lnSpc>
                <a:spcPct val="100000"/>
              </a:lnSpc>
              <a:spcBef>
                <a:spcPts val="434"/>
              </a:spcBef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height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weight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person.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SzPct val="75000"/>
              <a:buAutoNum type="arabicPeriod"/>
              <a:tabLst>
                <a:tab pos="354965" algn="l"/>
              </a:tabLst>
            </a:pP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Discrete</a:t>
            </a:r>
            <a:r>
              <a:rPr sz="2400" b="1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variables</a:t>
            </a:r>
            <a:r>
              <a:rPr sz="2400" b="1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041400" lvl="1" indent="-381635">
              <a:lnSpc>
                <a:spcPct val="100000"/>
              </a:lnSpc>
              <a:spcBef>
                <a:spcPts val="434"/>
              </a:spcBef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contain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counts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must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whole integer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values,</a:t>
            </a:r>
            <a:endParaRPr sz="2400">
              <a:latin typeface="Times New Roman"/>
              <a:cs typeface="Times New Roman"/>
            </a:endParaRPr>
          </a:p>
          <a:p>
            <a:pPr marL="1041400" marR="5080" lvl="1" indent="-381635">
              <a:lnSpc>
                <a:spcPct val="114999"/>
              </a:lnSpc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members in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person’s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family,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goals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basketball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team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scored in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game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Range:</a:t>
            </a:r>
          </a:p>
        </p:txBody>
      </p:sp>
      <p:sp>
        <p:nvSpPr>
          <p:cNvPr id="3" name="object 3"/>
          <p:cNvSpPr/>
          <p:nvPr/>
        </p:nvSpPr>
        <p:spPr>
          <a:xfrm>
            <a:off x="339051" y="926464"/>
            <a:ext cx="1862455" cy="64135"/>
          </a:xfrm>
          <a:custGeom>
            <a:avLst/>
            <a:gdLst/>
            <a:ahLst/>
            <a:cxnLst/>
            <a:rect l="l" t="t" r="r" b="b"/>
            <a:pathLst>
              <a:path w="1862455" h="64134">
                <a:moveTo>
                  <a:pt x="1862327" y="0"/>
                </a:moveTo>
                <a:lnTo>
                  <a:pt x="0" y="0"/>
                </a:lnTo>
                <a:lnTo>
                  <a:pt x="0" y="64008"/>
                </a:lnTo>
                <a:lnTo>
                  <a:pt x="1862327" y="64008"/>
                </a:lnTo>
                <a:lnTo>
                  <a:pt x="18623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3346" y="1065865"/>
            <a:ext cx="11053445" cy="21304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5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most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simple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measure 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variability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difference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highest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lowest</a:t>
            </a:r>
            <a:r>
              <a:rPr sz="24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sz="2400" spc="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(ex1:19-21=2,</a:t>
            </a:r>
            <a:r>
              <a:rPr sz="240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ex2:23-17=6,ex3:31-11=20)</a:t>
            </a:r>
            <a:endParaRPr sz="2400">
              <a:latin typeface="Times New Roman"/>
              <a:cs typeface="Times New Roman"/>
            </a:endParaRPr>
          </a:p>
          <a:p>
            <a:pPr marL="355600" marR="495934" indent="-342900">
              <a:lnSpc>
                <a:spcPct val="114999"/>
              </a:lnSpc>
              <a:buClr>
                <a:srgbClr val="00FFFF"/>
              </a:buClr>
              <a:buSzPct val="75000"/>
              <a:buAutoNum type="arabicPeriod" startAt="2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Let’s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take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below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example: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three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samples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same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adequately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describe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distribution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some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may need more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information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than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measures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central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tendency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5144" y="3275076"/>
            <a:ext cx="7162800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Range:</a:t>
            </a:r>
          </a:p>
        </p:txBody>
      </p:sp>
      <p:sp>
        <p:nvSpPr>
          <p:cNvPr id="3" name="object 3"/>
          <p:cNvSpPr/>
          <p:nvPr/>
        </p:nvSpPr>
        <p:spPr>
          <a:xfrm>
            <a:off x="339051" y="926464"/>
            <a:ext cx="1862455" cy="64135"/>
          </a:xfrm>
          <a:custGeom>
            <a:avLst/>
            <a:gdLst/>
            <a:ahLst/>
            <a:cxnLst/>
            <a:rect l="l" t="t" r="r" b="b"/>
            <a:pathLst>
              <a:path w="1862455" h="64134">
                <a:moveTo>
                  <a:pt x="1862327" y="0"/>
                </a:moveTo>
                <a:lnTo>
                  <a:pt x="0" y="0"/>
                </a:lnTo>
                <a:lnTo>
                  <a:pt x="0" y="64008"/>
                </a:lnTo>
                <a:lnTo>
                  <a:pt x="1862327" y="64008"/>
                </a:lnTo>
                <a:lnTo>
                  <a:pt x="18623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3346" y="1121105"/>
            <a:ext cx="8665210" cy="249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4965" algn="l"/>
              </a:tabLst>
            </a:pPr>
            <a:r>
              <a:rPr sz="1800" spc="-25" dirty="0">
                <a:solidFill>
                  <a:srgbClr val="00FFFF"/>
                </a:solidFill>
                <a:latin typeface="Times New Roman"/>
                <a:cs typeface="Times New Roman"/>
              </a:rPr>
              <a:t>1.</a:t>
            </a:r>
            <a:r>
              <a:rPr sz="1800" dirty="0">
                <a:solidFill>
                  <a:srgbClr val="00FFF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Calculate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range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given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sets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7,47,8,42,47,95,42,96,2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85"/>
              </a:spcBef>
            </a:pPr>
            <a:endParaRPr sz="2400">
              <a:latin typeface="Times New Roman"/>
              <a:cs typeface="Times New Roman"/>
            </a:endParaRPr>
          </a:p>
          <a:p>
            <a:pPr marL="478790">
              <a:lnSpc>
                <a:spcPct val="100000"/>
              </a:lnSpc>
              <a:spcBef>
                <a:spcPts val="5"/>
              </a:spcBef>
              <a:tabLst>
                <a:tab pos="812165" algn="l"/>
              </a:tabLst>
            </a:pPr>
            <a:r>
              <a:rPr sz="1800" spc="-50" dirty="0">
                <a:solidFill>
                  <a:srgbClr val="00FFFF"/>
                </a:solidFill>
                <a:latin typeface="Microsoft Sans Serif"/>
                <a:cs typeface="Microsoft Sans Serif"/>
              </a:rPr>
              <a:t>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605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endParaRPr sz="2400">
              <a:latin typeface="Microsoft Sans Serif"/>
              <a:cs typeface="Microsoft Sans Serif"/>
            </a:endParaRPr>
          </a:p>
          <a:p>
            <a:pPr marL="431800">
              <a:lnSpc>
                <a:spcPct val="100000"/>
              </a:lnSpc>
              <a:spcBef>
                <a:spcPts val="430"/>
              </a:spcBef>
              <a:tabLst>
                <a:tab pos="812165" algn="l"/>
              </a:tabLst>
            </a:pPr>
            <a:r>
              <a:rPr sz="1800" spc="-25" dirty="0">
                <a:solidFill>
                  <a:srgbClr val="00FFFF"/>
                </a:solidFill>
                <a:latin typeface="Microsoft Sans Serif"/>
                <a:cs typeface="Microsoft Sans Serif"/>
              </a:rPr>
              <a:t>9θ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9£</a:t>
            </a:r>
            <a:endParaRPr sz="2400">
              <a:latin typeface="Microsoft Sans Serif"/>
              <a:cs typeface="Microsoft Sans Serif"/>
            </a:endParaRPr>
          </a:p>
          <a:p>
            <a:pPr marL="431800" marR="7551420">
              <a:lnSpc>
                <a:spcPct val="114999"/>
              </a:lnSpc>
              <a:tabLst>
                <a:tab pos="812165" algn="l"/>
              </a:tabLst>
            </a:pPr>
            <a:r>
              <a:rPr sz="1800" spc="-25" dirty="0">
                <a:solidFill>
                  <a:srgbClr val="00FFFF"/>
                </a:solidFill>
                <a:latin typeface="Microsoft Sans Serif"/>
                <a:cs typeface="Microsoft Sans Serif"/>
              </a:rPr>
              <a:t>:θ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7ỳ </a:t>
            </a:r>
            <a:r>
              <a:rPr sz="1800" spc="-25" dirty="0">
                <a:solidFill>
                  <a:srgbClr val="00FFFF"/>
                </a:solidFill>
                <a:latin typeface="Microsoft Sans Serif"/>
                <a:cs typeface="Microsoft Sans Serif"/>
              </a:rPr>
              <a:t>Aθ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-610" dirty="0">
                <a:solidFill>
                  <a:srgbClr val="FFFFFF"/>
                </a:solidFill>
                <a:latin typeface="Microsoft Sans Serif"/>
                <a:cs typeface="Microsoft Sans Serif"/>
              </a:rPr>
              <a:t>%£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2295" y="2983992"/>
            <a:ext cx="2959607" cy="76199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interquartile</a:t>
            </a:r>
            <a:r>
              <a:rPr b="1" spc="-9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range</a:t>
            </a:r>
            <a:r>
              <a:rPr b="1" spc="-85" dirty="0">
                <a:latin typeface="Times New Roman"/>
                <a:cs typeface="Times New Roman"/>
              </a:rPr>
              <a:t> </a:t>
            </a:r>
            <a:r>
              <a:rPr b="1" spc="-5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" name="object 3"/>
          <p:cNvSpPr/>
          <p:nvPr/>
        </p:nvSpPr>
        <p:spPr>
          <a:xfrm>
            <a:off x="339051" y="926464"/>
            <a:ext cx="5316220" cy="64135"/>
          </a:xfrm>
          <a:custGeom>
            <a:avLst/>
            <a:gdLst/>
            <a:ahLst/>
            <a:cxnLst/>
            <a:rect l="l" t="t" r="r" b="b"/>
            <a:pathLst>
              <a:path w="5316220" h="64134">
                <a:moveTo>
                  <a:pt x="5315750" y="0"/>
                </a:moveTo>
                <a:lnTo>
                  <a:pt x="0" y="0"/>
                </a:lnTo>
                <a:lnTo>
                  <a:pt x="0" y="64008"/>
                </a:lnTo>
                <a:lnTo>
                  <a:pt x="5315750" y="64008"/>
                </a:lnTo>
                <a:lnTo>
                  <a:pt x="53157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5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dirty="0"/>
              <a:t>It</a:t>
            </a:r>
            <a:r>
              <a:rPr spc="-30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better</a:t>
            </a:r>
            <a:r>
              <a:rPr spc="-40" dirty="0"/>
              <a:t> </a:t>
            </a:r>
            <a:r>
              <a:rPr dirty="0"/>
              <a:t>measure of</a:t>
            </a:r>
            <a:r>
              <a:rPr spc="-15" dirty="0"/>
              <a:t> </a:t>
            </a:r>
            <a:r>
              <a:rPr dirty="0"/>
              <a:t>dispersion</a:t>
            </a:r>
            <a:r>
              <a:rPr spc="-30" dirty="0"/>
              <a:t> </a:t>
            </a:r>
            <a:r>
              <a:rPr dirty="0"/>
              <a:t>than</a:t>
            </a:r>
            <a:r>
              <a:rPr spc="-15" dirty="0"/>
              <a:t> </a:t>
            </a:r>
            <a:r>
              <a:rPr dirty="0"/>
              <a:t>range</a:t>
            </a:r>
            <a:r>
              <a:rPr spc="-15" dirty="0"/>
              <a:t> </a:t>
            </a:r>
            <a:r>
              <a:rPr dirty="0"/>
              <a:t>because</a:t>
            </a:r>
            <a:r>
              <a:rPr spc="-25" dirty="0"/>
              <a:t> </a:t>
            </a:r>
            <a:r>
              <a:rPr dirty="0"/>
              <a:t>it</a:t>
            </a:r>
            <a:r>
              <a:rPr spc="-25" dirty="0"/>
              <a:t> </a:t>
            </a:r>
            <a:r>
              <a:rPr dirty="0"/>
              <a:t>leaves</a:t>
            </a:r>
            <a:r>
              <a:rPr spc="-25" dirty="0"/>
              <a:t> </a:t>
            </a:r>
            <a:r>
              <a:rPr dirty="0"/>
              <a:t>out</a:t>
            </a:r>
            <a:r>
              <a:rPr spc="-2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extreme</a:t>
            </a:r>
            <a:r>
              <a:rPr spc="-20" dirty="0"/>
              <a:t> </a:t>
            </a:r>
            <a:r>
              <a:rPr spc="-10" dirty="0"/>
              <a:t>values.</a:t>
            </a: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dirty="0"/>
              <a:t>It</a:t>
            </a:r>
            <a:r>
              <a:rPr spc="-15" dirty="0"/>
              <a:t> </a:t>
            </a:r>
            <a:r>
              <a:rPr dirty="0"/>
              <a:t>equally</a:t>
            </a:r>
            <a:r>
              <a:rPr spc="-40" dirty="0"/>
              <a:t> </a:t>
            </a:r>
            <a:r>
              <a:rPr dirty="0"/>
              <a:t>divides</a:t>
            </a:r>
            <a:r>
              <a:rPr spc="-25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distribution</a:t>
            </a:r>
            <a:r>
              <a:rPr spc="-45" dirty="0"/>
              <a:t> </a:t>
            </a:r>
            <a:r>
              <a:rPr dirty="0"/>
              <a:t>into</a:t>
            </a:r>
            <a:r>
              <a:rPr spc="-30" dirty="0"/>
              <a:t> </a:t>
            </a:r>
            <a:r>
              <a:rPr dirty="0"/>
              <a:t>four equal</a:t>
            </a:r>
            <a:r>
              <a:rPr spc="-30" dirty="0"/>
              <a:t> </a:t>
            </a:r>
            <a:r>
              <a:rPr dirty="0"/>
              <a:t>parts</a:t>
            </a:r>
            <a:r>
              <a:rPr spc="-10" dirty="0"/>
              <a:t> </a:t>
            </a:r>
            <a:r>
              <a:rPr dirty="0"/>
              <a:t>called</a:t>
            </a:r>
            <a:r>
              <a:rPr spc="-40" dirty="0"/>
              <a:t> </a:t>
            </a:r>
            <a:r>
              <a:rPr spc="-10" dirty="0"/>
              <a:t>quartiles:</a:t>
            </a:r>
          </a:p>
          <a:p>
            <a:pPr marL="812165" lvl="1" indent="-3803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8121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First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25%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 1st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quartile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(Q1)</a:t>
            </a:r>
            <a:endParaRPr sz="2400">
              <a:latin typeface="Times New Roman"/>
              <a:cs typeface="Times New Roman"/>
            </a:endParaRPr>
          </a:p>
          <a:p>
            <a:pPr marL="812165" lvl="1" indent="-380365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8121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middle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2nd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quartile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(Q2)</a:t>
            </a:r>
            <a:endParaRPr sz="2400">
              <a:latin typeface="Times New Roman"/>
              <a:cs typeface="Times New Roman"/>
            </a:endParaRPr>
          </a:p>
          <a:p>
            <a:pPr marL="812165" lvl="1" indent="-3803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8121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last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3rd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quartile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(Q3)</a:t>
            </a:r>
            <a:endParaRPr sz="2400">
              <a:latin typeface="Times New Roman"/>
              <a:cs typeface="Times New Roman"/>
            </a:endParaRPr>
          </a:p>
          <a:p>
            <a:pPr marL="457200" marR="253365" indent="-342900">
              <a:lnSpc>
                <a:spcPct val="114999"/>
              </a:lnSpc>
              <a:buClr>
                <a:srgbClr val="00FFFF"/>
              </a:buClr>
              <a:buSzPct val="75000"/>
              <a:buAutoNum type="arabicPeriod"/>
              <a:tabLst>
                <a:tab pos="457200" algn="l"/>
              </a:tabLst>
            </a:pPr>
            <a:r>
              <a:rPr dirty="0"/>
              <a:t>2nd</a:t>
            </a:r>
            <a:r>
              <a:rPr spc="-15" dirty="0"/>
              <a:t> </a:t>
            </a:r>
            <a:r>
              <a:rPr dirty="0"/>
              <a:t>quartile</a:t>
            </a:r>
            <a:r>
              <a:rPr spc="-50" dirty="0"/>
              <a:t> </a:t>
            </a:r>
            <a:r>
              <a:rPr dirty="0"/>
              <a:t>(Q2)</a:t>
            </a:r>
            <a:r>
              <a:rPr spc="-5" dirty="0"/>
              <a:t> </a:t>
            </a:r>
            <a:r>
              <a:rPr dirty="0"/>
              <a:t>divides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distribution</a:t>
            </a:r>
            <a:r>
              <a:rPr spc="-45" dirty="0"/>
              <a:t> </a:t>
            </a:r>
            <a:r>
              <a:rPr dirty="0"/>
              <a:t>into</a:t>
            </a:r>
            <a:r>
              <a:rPr spc="-25" dirty="0"/>
              <a:t> </a:t>
            </a:r>
            <a:r>
              <a:rPr dirty="0"/>
              <a:t>two</a:t>
            </a:r>
            <a:r>
              <a:rPr spc="-10" dirty="0"/>
              <a:t> </a:t>
            </a:r>
            <a:r>
              <a:rPr dirty="0"/>
              <a:t>equal</a:t>
            </a:r>
            <a:r>
              <a:rPr spc="-30" dirty="0"/>
              <a:t> </a:t>
            </a:r>
            <a:r>
              <a:rPr dirty="0"/>
              <a:t>parts</a:t>
            </a:r>
            <a:r>
              <a:rPr spc="-3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50%.</a:t>
            </a:r>
            <a:r>
              <a:rPr spc="-10" dirty="0"/>
              <a:t> </a:t>
            </a:r>
            <a:r>
              <a:rPr dirty="0"/>
              <a:t>So,</a:t>
            </a:r>
            <a:r>
              <a:rPr spc="-10" dirty="0"/>
              <a:t> </a:t>
            </a:r>
            <a:r>
              <a:rPr dirty="0"/>
              <a:t>it</a:t>
            </a:r>
            <a:r>
              <a:rPr spc="-1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same</a:t>
            </a:r>
            <a:r>
              <a:rPr spc="-10" dirty="0"/>
              <a:t> </a:t>
            </a:r>
            <a:r>
              <a:rPr spc="-25" dirty="0"/>
              <a:t>as </a:t>
            </a:r>
            <a:r>
              <a:rPr spc="-10" dirty="0"/>
              <a:t>Median.</a:t>
            </a:r>
          </a:p>
          <a:p>
            <a:pPr marL="457200" marR="5080" indent="-342900">
              <a:lnSpc>
                <a:spcPct val="114999"/>
              </a:lnSpc>
              <a:buClr>
                <a:srgbClr val="00FFFF"/>
              </a:buClr>
              <a:buSzPct val="75000"/>
              <a:buAutoNum type="arabicPeriod"/>
              <a:tabLst>
                <a:tab pos="457200" algn="l"/>
              </a:tabLst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interquartile</a:t>
            </a:r>
            <a:r>
              <a:rPr spc="-50" dirty="0"/>
              <a:t> </a:t>
            </a:r>
            <a:r>
              <a:rPr dirty="0"/>
              <a:t>range</a:t>
            </a:r>
            <a:r>
              <a:rPr spc="-15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distance</a:t>
            </a:r>
            <a:r>
              <a:rPr spc="-30" dirty="0"/>
              <a:t> </a:t>
            </a:r>
            <a:r>
              <a:rPr dirty="0"/>
              <a:t>between</a:t>
            </a:r>
            <a:r>
              <a:rPr spc="-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third</a:t>
            </a:r>
            <a:r>
              <a:rPr spc="-2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the first</a:t>
            </a:r>
            <a:r>
              <a:rPr spc="-5" dirty="0"/>
              <a:t> </a:t>
            </a:r>
            <a:r>
              <a:rPr dirty="0"/>
              <a:t>quartile,</a:t>
            </a:r>
            <a:r>
              <a:rPr spc="-45" dirty="0"/>
              <a:t> </a:t>
            </a:r>
            <a:r>
              <a:rPr dirty="0"/>
              <a:t>or,</a:t>
            </a:r>
            <a:r>
              <a:rPr spc="-5" dirty="0"/>
              <a:t> </a:t>
            </a:r>
            <a:r>
              <a:rPr dirty="0"/>
              <a:t>in</a:t>
            </a:r>
            <a:r>
              <a:rPr spc="-15" dirty="0"/>
              <a:t> </a:t>
            </a:r>
            <a:r>
              <a:rPr spc="-10" dirty="0"/>
              <a:t>other </a:t>
            </a:r>
            <a:r>
              <a:rPr dirty="0"/>
              <a:t>words,</a:t>
            </a:r>
            <a:r>
              <a:rPr spc="-25" dirty="0"/>
              <a:t> </a:t>
            </a:r>
            <a:r>
              <a:rPr dirty="0"/>
              <a:t>IQR</a:t>
            </a:r>
            <a:r>
              <a:rPr spc="-35" dirty="0"/>
              <a:t> </a:t>
            </a:r>
            <a:r>
              <a:rPr dirty="0"/>
              <a:t>=</a:t>
            </a:r>
            <a:r>
              <a:rPr spc="-35" dirty="0"/>
              <a:t> </a:t>
            </a:r>
            <a:r>
              <a:rPr dirty="0"/>
              <a:t>Q3-</a:t>
            </a:r>
            <a:r>
              <a:rPr spc="-35" dirty="0"/>
              <a:t> </a:t>
            </a:r>
            <a:r>
              <a:rPr spc="-25" dirty="0"/>
              <a:t>Q1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How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to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calculate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spc="-20" dirty="0">
                <a:latin typeface="Times New Roman"/>
                <a:cs typeface="Times New Roman"/>
              </a:rPr>
              <a:t>IQR:</a:t>
            </a:r>
          </a:p>
        </p:txBody>
      </p:sp>
      <p:sp>
        <p:nvSpPr>
          <p:cNvPr id="3" name="object 3"/>
          <p:cNvSpPr/>
          <p:nvPr/>
        </p:nvSpPr>
        <p:spPr>
          <a:xfrm>
            <a:off x="339051" y="926464"/>
            <a:ext cx="5842000" cy="64135"/>
          </a:xfrm>
          <a:custGeom>
            <a:avLst/>
            <a:gdLst/>
            <a:ahLst/>
            <a:cxnLst/>
            <a:rect l="l" t="t" r="r" b="b"/>
            <a:pathLst>
              <a:path w="5842000" h="64134">
                <a:moveTo>
                  <a:pt x="5841530" y="0"/>
                </a:moveTo>
                <a:lnTo>
                  <a:pt x="0" y="0"/>
                </a:lnTo>
                <a:lnTo>
                  <a:pt x="0" y="64008"/>
                </a:lnTo>
                <a:lnTo>
                  <a:pt x="5841530" y="64008"/>
                </a:lnTo>
                <a:lnTo>
                  <a:pt x="58415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3346" y="1121105"/>
            <a:ext cx="8580755" cy="3757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Step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1: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Order from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low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high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Clr>
                <a:srgbClr val="00FFFF"/>
              </a:buClr>
              <a:buFont typeface="Times New Roman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Step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2: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Find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median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other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words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Q2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Clr>
                <a:srgbClr val="00FFFF"/>
              </a:buClr>
              <a:buFont typeface="Times New Roman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Step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3: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find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Q1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looking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median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left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side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Q2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Clr>
                <a:srgbClr val="00FFFF"/>
              </a:buClr>
              <a:buFont typeface="Times New Roman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Steps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4: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Similarly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Q3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by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looking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median 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right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Q2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Clr>
                <a:srgbClr val="00FFFF"/>
              </a:buClr>
              <a:buFont typeface="Times New Roman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Steps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5: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Now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subtract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Q1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Q3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get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IQR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How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to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calculate</a:t>
            </a:r>
            <a:r>
              <a:rPr b="1" spc="-5" dirty="0">
                <a:latin typeface="Times New Roman"/>
                <a:cs typeface="Times New Roman"/>
              </a:rPr>
              <a:t> </a:t>
            </a:r>
            <a:r>
              <a:rPr b="1" spc="-20" dirty="0">
                <a:latin typeface="Times New Roman"/>
                <a:cs typeface="Times New Roman"/>
              </a:rPr>
              <a:t>IQR:</a:t>
            </a:r>
          </a:p>
        </p:txBody>
      </p:sp>
      <p:sp>
        <p:nvSpPr>
          <p:cNvPr id="3" name="object 3"/>
          <p:cNvSpPr/>
          <p:nvPr/>
        </p:nvSpPr>
        <p:spPr>
          <a:xfrm>
            <a:off x="339051" y="926464"/>
            <a:ext cx="5842000" cy="64135"/>
          </a:xfrm>
          <a:custGeom>
            <a:avLst/>
            <a:gdLst/>
            <a:ahLst/>
            <a:cxnLst/>
            <a:rect l="l" t="t" r="r" b="b"/>
            <a:pathLst>
              <a:path w="5842000" h="64134">
                <a:moveTo>
                  <a:pt x="5841530" y="0"/>
                </a:moveTo>
                <a:lnTo>
                  <a:pt x="0" y="0"/>
                </a:lnTo>
                <a:lnTo>
                  <a:pt x="0" y="64008"/>
                </a:lnTo>
                <a:lnTo>
                  <a:pt x="5841530" y="64008"/>
                </a:lnTo>
                <a:lnTo>
                  <a:pt x="584153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51154" y="1065865"/>
            <a:ext cx="10951210" cy="507492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67665" indent="-342900">
              <a:lnSpc>
                <a:spcPct val="100000"/>
              </a:lnSpc>
              <a:spcBef>
                <a:spcPts val="535"/>
              </a:spcBef>
              <a:buClr>
                <a:srgbClr val="00FFFF"/>
              </a:buClr>
              <a:buSzPct val="75000"/>
              <a:buAutoNum type="arabicPeriod"/>
              <a:tabLst>
                <a:tab pos="3676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Calculate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interquartile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range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following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17,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18,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18,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19,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20,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21,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21,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23,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25</a:t>
            </a:r>
            <a:endParaRPr sz="2400">
              <a:latin typeface="Times New Roman"/>
              <a:cs typeface="Times New Roman"/>
            </a:endParaRPr>
          </a:p>
          <a:p>
            <a:pPr marL="490855">
              <a:lnSpc>
                <a:spcPct val="100000"/>
              </a:lnSpc>
              <a:spcBef>
                <a:spcPts val="434"/>
              </a:spcBef>
              <a:tabLst>
                <a:tab pos="824865" algn="l"/>
              </a:tabLst>
            </a:pPr>
            <a:r>
              <a:rPr sz="1800" spc="-50" dirty="0">
                <a:solidFill>
                  <a:srgbClr val="00FFFF"/>
                </a:solidFill>
                <a:latin typeface="Microsoft Sans Serif"/>
                <a:cs typeface="Microsoft Sans Serif"/>
              </a:rPr>
              <a:t>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-459" dirty="0">
                <a:solidFill>
                  <a:srgbClr val="FFFFFF"/>
                </a:solidFill>
                <a:latin typeface="Microsoft Sans Serif"/>
                <a:cs typeface="Microsoft Sans Serif"/>
              </a:rPr>
              <a:t>¯</a:t>
            </a:r>
            <a:endParaRPr sz="2400">
              <a:latin typeface="Microsoft Sans Serif"/>
              <a:cs typeface="Microsoft Sans Serif"/>
            </a:endParaRPr>
          </a:p>
          <a:p>
            <a:pPr marL="443865">
              <a:lnSpc>
                <a:spcPct val="100000"/>
              </a:lnSpc>
              <a:spcBef>
                <a:spcPts val="434"/>
              </a:spcBef>
              <a:tabLst>
                <a:tab pos="824865" algn="l"/>
              </a:tabLst>
            </a:pPr>
            <a:r>
              <a:rPr sz="1800" spc="-25" dirty="0">
                <a:solidFill>
                  <a:srgbClr val="00FFFF"/>
                </a:solidFill>
                <a:latin typeface="Microsoft Sans Serif"/>
                <a:cs typeface="Microsoft Sans Serif"/>
              </a:rPr>
              <a:t>9θ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marL="443865">
              <a:lnSpc>
                <a:spcPct val="100000"/>
              </a:lnSpc>
              <a:spcBef>
                <a:spcPts val="430"/>
              </a:spcBef>
              <a:tabLst>
                <a:tab pos="824865" algn="l"/>
              </a:tabLst>
            </a:pPr>
            <a:r>
              <a:rPr sz="1800" spc="-25" dirty="0">
                <a:solidFill>
                  <a:srgbClr val="00FFFF"/>
                </a:solidFill>
                <a:latin typeface="Microsoft Sans Serif"/>
                <a:cs typeface="Microsoft Sans Serif"/>
              </a:rPr>
              <a:t>:θ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£</a:t>
            </a:r>
            <a:endParaRPr sz="2400">
              <a:latin typeface="Microsoft Sans Serif"/>
              <a:cs typeface="Microsoft Sans Serif"/>
            </a:endParaRPr>
          </a:p>
          <a:p>
            <a:pPr marL="443865">
              <a:lnSpc>
                <a:spcPct val="100000"/>
              </a:lnSpc>
              <a:spcBef>
                <a:spcPts val="434"/>
              </a:spcBef>
              <a:tabLst>
                <a:tab pos="824865" algn="l"/>
              </a:tabLst>
            </a:pPr>
            <a:r>
              <a:rPr sz="1800" spc="-25" dirty="0">
                <a:solidFill>
                  <a:srgbClr val="00FFFF"/>
                </a:solidFill>
                <a:latin typeface="Microsoft Sans Serif"/>
                <a:cs typeface="Microsoft Sans Serif"/>
              </a:rPr>
              <a:t>Aθ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705"/>
              </a:spcBef>
            </a:pPr>
            <a:endParaRPr sz="1800">
              <a:latin typeface="Microsoft Sans Serif"/>
              <a:cs typeface="Microsoft Sans Serif"/>
            </a:endParaRPr>
          </a:p>
          <a:p>
            <a:pPr marL="469265" indent="-342265">
              <a:lnSpc>
                <a:spcPct val="100000"/>
              </a:lnSpc>
              <a:buClr>
                <a:srgbClr val="00FFFF"/>
              </a:buClr>
              <a:buSzPct val="75000"/>
              <a:buAutoNum type="arabicPeriod" startAt="2"/>
              <a:tabLst>
                <a:tab pos="4692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Find 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interquartile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range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using 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following.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1466850" algn="l"/>
                <a:tab pos="2305050" algn="l"/>
                <a:tab pos="3700779" algn="l"/>
                <a:tab pos="4538980" algn="l"/>
                <a:tab pos="6272530" algn="l"/>
              </a:tabLst>
            </a:pP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Minimum: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1,Q1: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3,Median: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5,Q3: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7,Maximum: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9</a:t>
            </a:r>
            <a:endParaRPr sz="2400">
              <a:latin typeface="Times New Roman"/>
              <a:cs typeface="Times New Roman"/>
            </a:endParaRPr>
          </a:p>
          <a:p>
            <a:pPr marL="669290">
              <a:lnSpc>
                <a:spcPct val="100000"/>
              </a:lnSpc>
              <a:spcBef>
                <a:spcPts val="434"/>
              </a:spcBef>
              <a:tabLst>
                <a:tab pos="1078865" algn="l"/>
              </a:tabLst>
            </a:pPr>
            <a:r>
              <a:rPr sz="1800" spc="-50" dirty="0">
                <a:solidFill>
                  <a:srgbClr val="00FFFF"/>
                </a:solidFill>
                <a:latin typeface="Microsoft Sans Serif"/>
                <a:cs typeface="Microsoft Sans Serif"/>
              </a:rPr>
              <a:t>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-459" dirty="0">
                <a:solidFill>
                  <a:srgbClr val="FFFFFF"/>
                </a:solidFill>
                <a:latin typeface="Microsoft Sans Serif"/>
                <a:cs typeface="Microsoft Sans Serif"/>
              </a:rPr>
              <a:t>¯</a:t>
            </a:r>
            <a:endParaRPr sz="2400">
              <a:latin typeface="Microsoft Sans Serif"/>
              <a:cs typeface="Microsoft Sans Serif"/>
            </a:endParaRPr>
          </a:p>
          <a:p>
            <a:pPr marL="621665">
              <a:lnSpc>
                <a:spcPct val="100000"/>
              </a:lnSpc>
              <a:spcBef>
                <a:spcPts val="430"/>
              </a:spcBef>
              <a:tabLst>
                <a:tab pos="1078865" algn="l"/>
              </a:tabLst>
            </a:pPr>
            <a:r>
              <a:rPr sz="1800" spc="-25" dirty="0">
                <a:solidFill>
                  <a:srgbClr val="00FFFF"/>
                </a:solidFill>
                <a:latin typeface="Microsoft Sans Serif"/>
                <a:cs typeface="Microsoft Sans Serif"/>
              </a:rPr>
              <a:t>9θ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£</a:t>
            </a:r>
            <a:endParaRPr sz="2400">
              <a:latin typeface="Microsoft Sans Serif"/>
              <a:cs typeface="Microsoft Sans Serif"/>
            </a:endParaRPr>
          </a:p>
          <a:p>
            <a:pPr marL="621665">
              <a:lnSpc>
                <a:spcPct val="100000"/>
              </a:lnSpc>
              <a:spcBef>
                <a:spcPts val="434"/>
              </a:spcBef>
              <a:tabLst>
                <a:tab pos="1078865" algn="l"/>
              </a:tabLst>
            </a:pPr>
            <a:r>
              <a:rPr sz="1800" spc="-25" dirty="0">
                <a:solidFill>
                  <a:srgbClr val="00FFFF"/>
                </a:solidFill>
                <a:latin typeface="Microsoft Sans Serif"/>
                <a:cs typeface="Microsoft Sans Serif"/>
              </a:rPr>
              <a:t>:θ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2400">
              <a:latin typeface="Microsoft Sans Serif"/>
              <a:cs typeface="Microsoft Sans Serif"/>
            </a:endParaRPr>
          </a:p>
          <a:p>
            <a:pPr marL="621665">
              <a:lnSpc>
                <a:spcPct val="100000"/>
              </a:lnSpc>
              <a:spcBef>
                <a:spcPts val="430"/>
              </a:spcBef>
              <a:tabLst>
                <a:tab pos="1078865" algn="l"/>
              </a:tabLst>
            </a:pPr>
            <a:r>
              <a:rPr sz="1800" spc="-25" dirty="0">
                <a:solidFill>
                  <a:srgbClr val="00FFFF"/>
                </a:solidFill>
                <a:latin typeface="Microsoft Sans Serif"/>
                <a:cs typeface="Microsoft Sans Serif"/>
              </a:rPr>
              <a:t>Aθ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195" dirty="0">
                <a:solidFill>
                  <a:srgbClr val="FFFFFF"/>
                </a:solidFill>
                <a:latin typeface="Microsoft Sans Serif"/>
                <a:cs typeface="Microsoft Sans Serif"/>
              </a:rPr>
              <a:t>ỳ'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8076" y="2063495"/>
            <a:ext cx="2959607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Advantage</a:t>
            </a:r>
            <a:r>
              <a:rPr b="1" spc="-90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of</a:t>
            </a:r>
            <a:r>
              <a:rPr b="1" spc="-85" dirty="0">
                <a:latin typeface="Times New Roman"/>
                <a:cs typeface="Times New Roman"/>
              </a:rPr>
              <a:t> </a:t>
            </a:r>
            <a:r>
              <a:rPr b="1" spc="-20" dirty="0">
                <a:latin typeface="Times New Roman"/>
                <a:cs typeface="Times New Roman"/>
              </a:rPr>
              <a:t>IQR:</a:t>
            </a:r>
          </a:p>
        </p:txBody>
      </p:sp>
      <p:sp>
        <p:nvSpPr>
          <p:cNvPr id="3" name="object 3"/>
          <p:cNvSpPr/>
          <p:nvPr/>
        </p:nvSpPr>
        <p:spPr>
          <a:xfrm>
            <a:off x="339051" y="926464"/>
            <a:ext cx="4979035" cy="64135"/>
          </a:xfrm>
          <a:custGeom>
            <a:avLst/>
            <a:gdLst/>
            <a:ahLst/>
            <a:cxnLst/>
            <a:rect l="l" t="t" r="r" b="b"/>
            <a:pathLst>
              <a:path w="4979035" h="64134">
                <a:moveTo>
                  <a:pt x="4978946" y="0"/>
                </a:moveTo>
                <a:lnTo>
                  <a:pt x="0" y="0"/>
                </a:lnTo>
                <a:lnTo>
                  <a:pt x="0" y="64008"/>
                </a:lnTo>
                <a:lnTo>
                  <a:pt x="4978946" y="64008"/>
                </a:lnTo>
                <a:lnTo>
                  <a:pt x="49789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25932" rIns="0" bIns="0" rtlCol="0">
            <a:spAutoFit/>
          </a:bodyPr>
          <a:lstStyle/>
          <a:p>
            <a:pPr marL="382270" indent="-342265">
              <a:lnSpc>
                <a:spcPct val="100000"/>
              </a:lnSpc>
              <a:spcBef>
                <a:spcPts val="535"/>
              </a:spcBef>
              <a:buClr>
                <a:srgbClr val="00FFFF"/>
              </a:buClr>
              <a:buSzPct val="75000"/>
              <a:buAutoNum type="arabicPeriod"/>
              <a:tabLst>
                <a:tab pos="382270" algn="l"/>
              </a:tabLst>
            </a:pPr>
            <a:r>
              <a:rPr dirty="0"/>
              <a:t>The</a:t>
            </a:r>
            <a:r>
              <a:rPr spc="-25" dirty="0"/>
              <a:t> </a:t>
            </a:r>
            <a:r>
              <a:rPr dirty="0"/>
              <a:t>main advantage</a:t>
            </a:r>
            <a:r>
              <a:rPr spc="-3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dirty="0"/>
              <a:t>IQR is</a:t>
            </a:r>
            <a:r>
              <a:rPr spc="-5" dirty="0"/>
              <a:t> </a:t>
            </a:r>
            <a:r>
              <a:rPr dirty="0"/>
              <a:t>that</a:t>
            </a:r>
            <a:r>
              <a:rPr spc="-25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dirty="0"/>
              <a:t>is not</a:t>
            </a:r>
            <a:r>
              <a:rPr spc="-15" dirty="0"/>
              <a:t> </a:t>
            </a:r>
            <a:r>
              <a:rPr dirty="0"/>
              <a:t>affected</a:t>
            </a:r>
            <a:r>
              <a:rPr spc="-15" dirty="0"/>
              <a:t> </a:t>
            </a:r>
            <a:r>
              <a:rPr dirty="0"/>
              <a:t>by</a:t>
            </a:r>
            <a:r>
              <a:rPr spc="-5" dirty="0"/>
              <a:t> </a:t>
            </a:r>
            <a:r>
              <a:rPr dirty="0"/>
              <a:t>outliers</a:t>
            </a:r>
            <a:r>
              <a:rPr spc="-35" dirty="0"/>
              <a:t> </a:t>
            </a:r>
            <a:r>
              <a:rPr dirty="0"/>
              <a:t>because</a:t>
            </a:r>
            <a:r>
              <a:rPr spc="-25" dirty="0"/>
              <a:t> </a:t>
            </a:r>
            <a:r>
              <a:rPr dirty="0"/>
              <a:t>it</a:t>
            </a:r>
            <a:r>
              <a:rPr spc="-10" dirty="0"/>
              <a:t> </a:t>
            </a:r>
            <a:r>
              <a:rPr dirty="0"/>
              <a:t>doesn’t</a:t>
            </a:r>
            <a:r>
              <a:rPr spc="-30" dirty="0"/>
              <a:t> </a:t>
            </a:r>
            <a:r>
              <a:rPr spc="-20" dirty="0"/>
              <a:t>take</a:t>
            </a:r>
          </a:p>
          <a:p>
            <a:pPr marL="382270">
              <a:lnSpc>
                <a:spcPct val="100000"/>
              </a:lnSpc>
              <a:spcBef>
                <a:spcPts val="434"/>
              </a:spcBef>
            </a:pPr>
            <a:r>
              <a:rPr dirty="0"/>
              <a:t>into</a:t>
            </a:r>
            <a:r>
              <a:rPr spc="-45" dirty="0"/>
              <a:t> </a:t>
            </a:r>
            <a:r>
              <a:rPr dirty="0"/>
              <a:t>account</a:t>
            </a:r>
            <a:r>
              <a:rPr spc="-35" dirty="0"/>
              <a:t> </a:t>
            </a:r>
            <a:r>
              <a:rPr dirty="0"/>
              <a:t>observations</a:t>
            </a:r>
            <a:r>
              <a:rPr spc="-40" dirty="0"/>
              <a:t> </a:t>
            </a:r>
            <a:r>
              <a:rPr dirty="0"/>
              <a:t>below</a:t>
            </a:r>
            <a:r>
              <a:rPr spc="-30" dirty="0"/>
              <a:t> </a:t>
            </a:r>
            <a:r>
              <a:rPr dirty="0"/>
              <a:t>Q1</a:t>
            </a:r>
            <a:r>
              <a:rPr spc="-5" dirty="0"/>
              <a:t> </a:t>
            </a:r>
            <a:r>
              <a:rPr dirty="0"/>
              <a:t>or</a:t>
            </a:r>
            <a:r>
              <a:rPr spc="-20" dirty="0"/>
              <a:t> </a:t>
            </a:r>
            <a:r>
              <a:rPr dirty="0"/>
              <a:t>above</a:t>
            </a:r>
            <a:r>
              <a:rPr spc="-25" dirty="0"/>
              <a:t> Q3</a:t>
            </a:r>
          </a:p>
          <a:p>
            <a:pPr marL="382270" indent="-342265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AutoNum type="arabicPeriod" startAt="2"/>
              <a:tabLst>
                <a:tab pos="382270" algn="l"/>
              </a:tabLst>
            </a:pPr>
            <a:r>
              <a:rPr dirty="0"/>
              <a:t>observations</a:t>
            </a:r>
            <a:r>
              <a:rPr spc="-50" dirty="0"/>
              <a:t> </a:t>
            </a:r>
            <a:r>
              <a:rPr dirty="0"/>
              <a:t>can</a:t>
            </a:r>
            <a:r>
              <a:rPr spc="-15" dirty="0"/>
              <a:t> </a:t>
            </a:r>
            <a:r>
              <a:rPr dirty="0"/>
              <a:t>be</a:t>
            </a:r>
            <a:r>
              <a:rPr spc="-20" dirty="0"/>
              <a:t> </a:t>
            </a:r>
            <a:r>
              <a:rPr dirty="0"/>
              <a:t>outliers</a:t>
            </a:r>
            <a:r>
              <a:rPr spc="-40" dirty="0"/>
              <a:t> </a:t>
            </a:r>
            <a:r>
              <a:rPr dirty="0"/>
              <a:t>when</a:t>
            </a:r>
            <a:r>
              <a:rPr spc="-15" dirty="0"/>
              <a:t> </a:t>
            </a:r>
            <a:r>
              <a:rPr dirty="0"/>
              <a:t>they</a:t>
            </a:r>
            <a:r>
              <a:rPr spc="-20" dirty="0"/>
              <a:t> </a:t>
            </a:r>
            <a:r>
              <a:rPr dirty="0"/>
              <a:t>lie</a:t>
            </a:r>
            <a:r>
              <a:rPr spc="-35" dirty="0"/>
              <a:t> </a:t>
            </a:r>
            <a:r>
              <a:rPr dirty="0"/>
              <a:t>more</a:t>
            </a:r>
            <a:r>
              <a:rPr spc="-10" dirty="0"/>
              <a:t> </a:t>
            </a:r>
            <a:r>
              <a:rPr dirty="0"/>
              <a:t>than 1.5</a:t>
            </a:r>
            <a:r>
              <a:rPr spc="-15" dirty="0"/>
              <a:t> </a:t>
            </a:r>
            <a:r>
              <a:rPr dirty="0"/>
              <a:t>IQR</a:t>
            </a:r>
            <a:r>
              <a:rPr spc="-15" dirty="0"/>
              <a:t> </a:t>
            </a:r>
            <a:r>
              <a:rPr dirty="0"/>
              <a:t>below</a:t>
            </a:r>
            <a:r>
              <a:rPr spc="-20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dirty="0"/>
              <a:t>first</a:t>
            </a:r>
            <a:r>
              <a:rPr spc="-20" dirty="0"/>
              <a:t> </a:t>
            </a:r>
            <a:r>
              <a:rPr dirty="0"/>
              <a:t>quartile</a:t>
            </a:r>
            <a:r>
              <a:rPr spc="-45" dirty="0"/>
              <a:t> </a:t>
            </a:r>
            <a:r>
              <a:rPr spc="-25" dirty="0"/>
              <a:t>or</a:t>
            </a:r>
          </a:p>
          <a:p>
            <a:pPr marL="382270">
              <a:lnSpc>
                <a:spcPct val="100000"/>
              </a:lnSpc>
              <a:spcBef>
                <a:spcPts val="434"/>
              </a:spcBef>
            </a:pPr>
            <a:r>
              <a:rPr dirty="0"/>
              <a:t>1.5</a:t>
            </a:r>
            <a:r>
              <a:rPr spc="-15" dirty="0"/>
              <a:t> </a:t>
            </a:r>
            <a:r>
              <a:rPr dirty="0"/>
              <a:t>IQR</a:t>
            </a:r>
            <a:r>
              <a:rPr spc="-5" dirty="0"/>
              <a:t> </a:t>
            </a:r>
            <a:r>
              <a:rPr dirty="0"/>
              <a:t>above</a:t>
            </a:r>
            <a:r>
              <a:rPr spc="-15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dirty="0"/>
              <a:t>third</a:t>
            </a:r>
            <a:r>
              <a:rPr spc="-30" dirty="0"/>
              <a:t> </a:t>
            </a:r>
            <a:r>
              <a:rPr spc="-10" dirty="0"/>
              <a:t>quartile.</a:t>
            </a:r>
          </a:p>
          <a:p>
            <a:pPr marL="40005">
              <a:lnSpc>
                <a:spcPct val="100000"/>
              </a:lnSpc>
              <a:spcBef>
                <a:spcPts val="430"/>
              </a:spcBef>
              <a:tabLst>
                <a:tab pos="382270" algn="l"/>
              </a:tabLst>
            </a:pPr>
            <a:r>
              <a:rPr sz="1800" spc="-25" dirty="0">
                <a:solidFill>
                  <a:srgbClr val="00FFFF"/>
                </a:solidFill>
              </a:rPr>
              <a:t>3.</a:t>
            </a:r>
            <a:r>
              <a:rPr sz="1800" dirty="0">
                <a:solidFill>
                  <a:srgbClr val="00FFFF"/>
                </a:solidFill>
              </a:rPr>
              <a:t>	</a:t>
            </a:r>
            <a:r>
              <a:rPr dirty="0"/>
              <a:t>Outliers</a:t>
            </a:r>
            <a:r>
              <a:rPr spc="-40" dirty="0"/>
              <a:t> </a:t>
            </a:r>
            <a:r>
              <a:rPr dirty="0"/>
              <a:t>=</a:t>
            </a:r>
            <a:r>
              <a:rPr spc="-25" dirty="0"/>
              <a:t> </a:t>
            </a:r>
            <a:r>
              <a:rPr dirty="0"/>
              <a:t>Q1</a:t>
            </a:r>
            <a:r>
              <a:rPr spc="-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dirty="0"/>
              <a:t>1.5*</a:t>
            </a:r>
            <a:r>
              <a:rPr spc="-15" dirty="0"/>
              <a:t> </a:t>
            </a:r>
            <a:r>
              <a:rPr dirty="0"/>
              <a:t>IQR</a:t>
            </a:r>
            <a:r>
              <a:rPr spc="-15" dirty="0"/>
              <a:t> </a:t>
            </a:r>
            <a:r>
              <a:rPr dirty="0"/>
              <a:t>(or)</a:t>
            </a:r>
            <a:r>
              <a:rPr spc="-25" dirty="0"/>
              <a:t> </a:t>
            </a:r>
            <a:r>
              <a:rPr dirty="0"/>
              <a:t>Q3</a:t>
            </a:r>
            <a:r>
              <a:rPr spc="-5" dirty="0"/>
              <a:t> </a:t>
            </a:r>
            <a:r>
              <a:rPr dirty="0"/>
              <a:t>+</a:t>
            </a:r>
            <a:r>
              <a:rPr spc="-30" dirty="0"/>
              <a:t> </a:t>
            </a:r>
            <a:r>
              <a:rPr spc="-10" dirty="0"/>
              <a:t>1.5*IQR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826" y="336296"/>
            <a:ext cx="24466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1100" algn="l"/>
              </a:tabLst>
            </a:pPr>
            <a:r>
              <a:rPr b="1" spc="-25" dirty="0">
                <a:latin typeface="Times New Roman"/>
                <a:cs typeface="Times New Roman"/>
              </a:rPr>
              <a:t>Box</a:t>
            </a:r>
            <a:r>
              <a:rPr b="1"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Times New Roman"/>
                <a:cs typeface="Times New Roman"/>
              </a:rPr>
              <a:t>Plot: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4280" y="1093297"/>
            <a:ext cx="9194800" cy="128841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5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mainly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describing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center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variability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useful for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detecting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outliers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visualize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IQR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0716" y="2423160"/>
            <a:ext cx="6896100" cy="433069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6100" y="595883"/>
            <a:ext cx="6010655" cy="533247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25748" y="6242710"/>
            <a:ext cx="5133340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IQR</a:t>
            </a:r>
            <a:r>
              <a:rPr sz="18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185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plotted</a:t>
            </a:r>
            <a:r>
              <a:rPr sz="1850" b="1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185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50" b="1" spc="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boxplot and</a:t>
            </a:r>
            <a:r>
              <a:rPr sz="1850" b="1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b="1" dirty="0">
                <a:solidFill>
                  <a:srgbClr val="FFFFFF"/>
                </a:solidFill>
                <a:latin typeface="Times New Roman"/>
                <a:cs typeface="Times New Roman"/>
              </a:rPr>
              <a:t>probabiltiy </a:t>
            </a:r>
            <a:r>
              <a:rPr sz="185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density</a:t>
            </a:r>
            <a:endParaRPr sz="1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747" y="103378"/>
            <a:ext cx="57334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Quantitative</a:t>
            </a:r>
            <a:r>
              <a:rPr b="1" spc="-25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Variable</a:t>
            </a:r>
          </a:p>
        </p:txBody>
      </p:sp>
      <p:sp>
        <p:nvSpPr>
          <p:cNvPr id="3" name="object 3"/>
          <p:cNvSpPr/>
          <p:nvPr/>
        </p:nvSpPr>
        <p:spPr>
          <a:xfrm>
            <a:off x="301370" y="789431"/>
            <a:ext cx="5709285" cy="64135"/>
          </a:xfrm>
          <a:custGeom>
            <a:avLst/>
            <a:gdLst/>
            <a:ahLst/>
            <a:cxnLst/>
            <a:rect l="l" t="t" r="r" b="b"/>
            <a:pathLst>
              <a:path w="5709285" h="64134">
                <a:moveTo>
                  <a:pt x="5708904" y="0"/>
                </a:moveTo>
                <a:lnTo>
                  <a:pt x="0" y="0"/>
                </a:lnTo>
                <a:lnTo>
                  <a:pt x="0" y="64007"/>
                </a:lnTo>
                <a:lnTo>
                  <a:pt x="5708904" y="64007"/>
                </a:lnTo>
                <a:lnTo>
                  <a:pt x="57089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707890" y="1070102"/>
            <a:ext cx="2532380" cy="766445"/>
            <a:chOff x="4707890" y="1070102"/>
            <a:chExt cx="2532380" cy="766445"/>
          </a:xfrm>
        </p:grpSpPr>
        <p:sp>
          <p:nvSpPr>
            <p:cNvPr id="5" name="object 5"/>
            <p:cNvSpPr/>
            <p:nvPr/>
          </p:nvSpPr>
          <p:spPr>
            <a:xfrm>
              <a:off x="4720590" y="1082802"/>
              <a:ext cx="2506980" cy="741045"/>
            </a:xfrm>
            <a:custGeom>
              <a:avLst/>
              <a:gdLst/>
              <a:ahLst/>
              <a:cxnLst/>
              <a:rect l="l" t="t" r="r" b="b"/>
              <a:pathLst>
                <a:path w="2506979" h="741044">
                  <a:moveTo>
                    <a:pt x="2383536" y="0"/>
                  </a:moveTo>
                  <a:lnTo>
                    <a:pt x="123444" y="0"/>
                  </a:lnTo>
                  <a:lnTo>
                    <a:pt x="75384" y="9697"/>
                  </a:lnTo>
                  <a:lnTo>
                    <a:pt x="36147" y="36147"/>
                  </a:lnTo>
                  <a:lnTo>
                    <a:pt x="9697" y="75384"/>
                  </a:lnTo>
                  <a:lnTo>
                    <a:pt x="0" y="123444"/>
                  </a:lnTo>
                  <a:lnTo>
                    <a:pt x="0" y="617220"/>
                  </a:lnTo>
                  <a:lnTo>
                    <a:pt x="9697" y="665279"/>
                  </a:lnTo>
                  <a:lnTo>
                    <a:pt x="36147" y="704516"/>
                  </a:lnTo>
                  <a:lnTo>
                    <a:pt x="75384" y="730966"/>
                  </a:lnTo>
                  <a:lnTo>
                    <a:pt x="123444" y="740663"/>
                  </a:lnTo>
                  <a:lnTo>
                    <a:pt x="2383536" y="740663"/>
                  </a:lnTo>
                  <a:lnTo>
                    <a:pt x="2431595" y="730966"/>
                  </a:lnTo>
                  <a:lnTo>
                    <a:pt x="2470832" y="704516"/>
                  </a:lnTo>
                  <a:lnTo>
                    <a:pt x="2497282" y="665279"/>
                  </a:lnTo>
                  <a:lnTo>
                    <a:pt x="2506980" y="617220"/>
                  </a:lnTo>
                  <a:lnTo>
                    <a:pt x="2506980" y="123444"/>
                  </a:lnTo>
                  <a:lnTo>
                    <a:pt x="2497282" y="75384"/>
                  </a:lnTo>
                  <a:lnTo>
                    <a:pt x="2470832" y="36147"/>
                  </a:lnTo>
                  <a:lnTo>
                    <a:pt x="2431595" y="9697"/>
                  </a:lnTo>
                  <a:lnTo>
                    <a:pt x="23835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0590" y="1082802"/>
              <a:ext cx="2506980" cy="741045"/>
            </a:xfrm>
            <a:custGeom>
              <a:avLst/>
              <a:gdLst/>
              <a:ahLst/>
              <a:cxnLst/>
              <a:rect l="l" t="t" r="r" b="b"/>
              <a:pathLst>
                <a:path w="2506979" h="741044">
                  <a:moveTo>
                    <a:pt x="0" y="123444"/>
                  </a:moveTo>
                  <a:lnTo>
                    <a:pt x="9697" y="75384"/>
                  </a:lnTo>
                  <a:lnTo>
                    <a:pt x="36147" y="36147"/>
                  </a:lnTo>
                  <a:lnTo>
                    <a:pt x="75384" y="9697"/>
                  </a:lnTo>
                  <a:lnTo>
                    <a:pt x="123444" y="0"/>
                  </a:lnTo>
                  <a:lnTo>
                    <a:pt x="2383536" y="0"/>
                  </a:lnTo>
                  <a:lnTo>
                    <a:pt x="2431595" y="9697"/>
                  </a:lnTo>
                  <a:lnTo>
                    <a:pt x="2470832" y="36147"/>
                  </a:lnTo>
                  <a:lnTo>
                    <a:pt x="2497282" y="75384"/>
                  </a:lnTo>
                  <a:lnTo>
                    <a:pt x="2506980" y="123444"/>
                  </a:lnTo>
                  <a:lnTo>
                    <a:pt x="2506980" y="617220"/>
                  </a:lnTo>
                  <a:lnTo>
                    <a:pt x="2497282" y="665279"/>
                  </a:lnTo>
                  <a:lnTo>
                    <a:pt x="2470832" y="704516"/>
                  </a:lnTo>
                  <a:lnTo>
                    <a:pt x="2431595" y="730966"/>
                  </a:lnTo>
                  <a:lnTo>
                    <a:pt x="2383536" y="740663"/>
                  </a:lnTo>
                  <a:lnTo>
                    <a:pt x="123444" y="740663"/>
                  </a:lnTo>
                  <a:lnTo>
                    <a:pt x="75384" y="730966"/>
                  </a:lnTo>
                  <a:lnTo>
                    <a:pt x="36147" y="704516"/>
                  </a:lnTo>
                  <a:lnTo>
                    <a:pt x="9697" y="665279"/>
                  </a:lnTo>
                  <a:lnTo>
                    <a:pt x="0" y="617220"/>
                  </a:lnTo>
                  <a:lnTo>
                    <a:pt x="0" y="123444"/>
                  </a:lnTo>
                  <a:close/>
                </a:path>
              </a:pathLst>
            </a:custGeom>
            <a:ln w="25400">
              <a:solidFill>
                <a:srgbClr val="773D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74640" y="1287856"/>
            <a:ext cx="119824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Quantitative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5969" y="2787650"/>
            <a:ext cx="3751579" cy="2915285"/>
            <a:chOff x="775969" y="2787650"/>
            <a:chExt cx="3751579" cy="2915285"/>
          </a:xfrm>
        </p:grpSpPr>
        <p:sp>
          <p:nvSpPr>
            <p:cNvPr id="9" name="object 9"/>
            <p:cNvSpPr/>
            <p:nvPr/>
          </p:nvSpPr>
          <p:spPr>
            <a:xfrm>
              <a:off x="788669" y="2800350"/>
              <a:ext cx="3726179" cy="2889885"/>
            </a:xfrm>
            <a:custGeom>
              <a:avLst/>
              <a:gdLst/>
              <a:ahLst/>
              <a:cxnLst/>
              <a:rect l="l" t="t" r="r" b="b"/>
              <a:pathLst>
                <a:path w="3726179" h="2889885">
                  <a:moveTo>
                    <a:pt x="3244596" y="0"/>
                  </a:moveTo>
                  <a:lnTo>
                    <a:pt x="481583" y="0"/>
                  </a:lnTo>
                  <a:lnTo>
                    <a:pt x="432346" y="2486"/>
                  </a:lnTo>
                  <a:lnTo>
                    <a:pt x="384530" y="9785"/>
                  </a:lnTo>
                  <a:lnTo>
                    <a:pt x="338378" y="21653"/>
                  </a:lnTo>
                  <a:lnTo>
                    <a:pt x="294133" y="37849"/>
                  </a:lnTo>
                  <a:lnTo>
                    <a:pt x="252036" y="58131"/>
                  </a:lnTo>
                  <a:lnTo>
                    <a:pt x="212329" y="82255"/>
                  </a:lnTo>
                  <a:lnTo>
                    <a:pt x="175255" y="109981"/>
                  </a:lnTo>
                  <a:lnTo>
                    <a:pt x="141055" y="141065"/>
                  </a:lnTo>
                  <a:lnTo>
                    <a:pt x="109972" y="175265"/>
                  </a:lnTo>
                  <a:lnTo>
                    <a:pt x="82249" y="212340"/>
                  </a:lnTo>
                  <a:lnTo>
                    <a:pt x="58126" y="252047"/>
                  </a:lnTo>
                  <a:lnTo>
                    <a:pt x="37846" y="294143"/>
                  </a:lnTo>
                  <a:lnTo>
                    <a:pt x="21651" y="338388"/>
                  </a:lnTo>
                  <a:lnTo>
                    <a:pt x="9784" y="384537"/>
                  </a:lnTo>
                  <a:lnTo>
                    <a:pt x="2486" y="432350"/>
                  </a:lnTo>
                  <a:lnTo>
                    <a:pt x="0" y="481584"/>
                  </a:lnTo>
                  <a:lnTo>
                    <a:pt x="0" y="2407920"/>
                  </a:lnTo>
                  <a:lnTo>
                    <a:pt x="2486" y="2457153"/>
                  </a:lnTo>
                  <a:lnTo>
                    <a:pt x="9784" y="2504966"/>
                  </a:lnTo>
                  <a:lnTo>
                    <a:pt x="21651" y="2551115"/>
                  </a:lnTo>
                  <a:lnTo>
                    <a:pt x="37846" y="2595360"/>
                  </a:lnTo>
                  <a:lnTo>
                    <a:pt x="58126" y="2637456"/>
                  </a:lnTo>
                  <a:lnTo>
                    <a:pt x="82249" y="2677163"/>
                  </a:lnTo>
                  <a:lnTo>
                    <a:pt x="109972" y="2714238"/>
                  </a:lnTo>
                  <a:lnTo>
                    <a:pt x="141055" y="2748438"/>
                  </a:lnTo>
                  <a:lnTo>
                    <a:pt x="175255" y="2779522"/>
                  </a:lnTo>
                  <a:lnTo>
                    <a:pt x="212329" y="2807248"/>
                  </a:lnTo>
                  <a:lnTo>
                    <a:pt x="252036" y="2831372"/>
                  </a:lnTo>
                  <a:lnTo>
                    <a:pt x="294133" y="2851654"/>
                  </a:lnTo>
                  <a:lnTo>
                    <a:pt x="338378" y="2867850"/>
                  </a:lnTo>
                  <a:lnTo>
                    <a:pt x="384530" y="2879718"/>
                  </a:lnTo>
                  <a:lnTo>
                    <a:pt x="432346" y="2887017"/>
                  </a:lnTo>
                  <a:lnTo>
                    <a:pt x="481583" y="2889504"/>
                  </a:lnTo>
                  <a:lnTo>
                    <a:pt x="3244596" y="2889504"/>
                  </a:lnTo>
                  <a:lnTo>
                    <a:pt x="3293829" y="2887017"/>
                  </a:lnTo>
                  <a:lnTo>
                    <a:pt x="3341642" y="2879718"/>
                  </a:lnTo>
                  <a:lnTo>
                    <a:pt x="3387791" y="2867850"/>
                  </a:lnTo>
                  <a:lnTo>
                    <a:pt x="3432036" y="2851654"/>
                  </a:lnTo>
                  <a:lnTo>
                    <a:pt x="3474132" y="2831372"/>
                  </a:lnTo>
                  <a:lnTo>
                    <a:pt x="3513839" y="2807248"/>
                  </a:lnTo>
                  <a:lnTo>
                    <a:pt x="3550914" y="2779522"/>
                  </a:lnTo>
                  <a:lnTo>
                    <a:pt x="3585114" y="2748438"/>
                  </a:lnTo>
                  <a:lnTo>
                    <a:pt x="3616198" y="2714238"/>
                  </a:lnTo>
                  <a:lnTo>
                    <a:pt x="3643924" y="2677163"/>
                  </a:lnTo>
                  <a:lnTo>
                    <a:pt x="3668048" y="2637456"/>
                  </a:lnTo>
                  <a:lnTo>
                    <a:pt x="3688330" y="2595360"/>
                  </a:lnTo>
                  <a:lnTo>
                    <a:pt x="3704526" y="2551115"/>
                  </a:lnTo>
                  <a:lnTo>
                    <a:pt x="3716394" y="2504966"/>
                  </a:lnTo>
                  <a:lnTo>
                    <a:pt x="3723693" y="2457153"/>
                  </a:lnTo>
                  <a:lnTo>
                    <a:pt x="3726179" y="2407920"/>
                  </a:lnTo>
                  <a:lnTo>
                    <a:pt x="3726179" y="481584"/>
                  </a:lnTo>
                  <a:lnTo>
                    <a:pt x="3723693" y="432350"/>
                  </a:lnTo>
                  <a:lnTo>
                    <a:pt x="3716394" y="384537"/>
                  </a:lnTo>
                  <a:lnTo>
                    <a:pt x="3704526" y="338388"/>
                  </a:lnTo>
                  <a:lnTo>
                    <a:pt x="3688330" y="294143"/>
                  </a:lnTo>
                  <a:lnTo>
                    <a:pt x="3668048" y="252047"/>
                  </a:lnTo>
                  <a:lnTo>
                    <a:pt x="3643924" y="212340"/>
                  </a:lnTo>
                  <a:lnTo>
                    <a:pt x="3616198" y="175265"/>
                  </a:lnTo>
                  <a:lnTo>
                    <a:pt x="3585114" y="141065"/>
                  </a:lnTo>
                  <a:lnTo>
                    <a:pt x="3550914" y="109981"/>
                  </a:lnTo>
                  <a:lnTo>
                    <a:pt x="3513839" y="82255"/>
                  </a:lnTo>
                  <a:lnTo>
                    <a:pt x="3474132" y="58131"/>
                  </a:lnTo>
                  <a:lnTo>
                    <a:pt x="3432036" y="37849"/>
                  </a:lnTo>
                  <a:lnTo>
                    <a:pt x="3387791" y="21653"/>
                  </a:lnTo>
                  <a:lnTo>
                    <a:pt x="3341642" y="9785"/>
                  </a:lnTo>
                  <a:lnTo>
                    <a:pt x="3293829" y="2486"/>
                  </a:lnTo>
                  <a:lnTo>
                    <a:pt x="3244596" y="0"/>
                  </a:lnTo>
                  <a:close/>
                </a:path>
              </a:pathLst>
            </a:custGeom>
            <a:solidFill>
              <a:srgbClr val="092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8669" y="2800350"/>
              <a:ext cx="3726179" cy="2889885"/>
            </a:xfrm>
            <a:custGeom>
              <a:avLst/>
              <a:gdLst/>
              <a:ahLst/>
              <a:cxnLst/>
              <a:rect l="l" t="t" r="r" b="b"/>
              <a:pathLst>
                <a:path w="3726179" h="2889885">
                  <a:moveTo>
                    <a:pt x="0" y="481584"/>
                  </a:moveTo>
                  <a:lnTo>
                    <a:pt x="2486" y="432350"/>
                  </a:lnTo>
                  <a:lnTo>
                    <a:pt x="9784" y="384537"/>
                  </a:lnTo>
                  <a:lnTo>
                    <a:pt x="21651" y="338388"/>
                  </a:lnTo>
                  <a:lnTo>
                    <a:pt x="37846" y="294143"/>
                  </a:lnTo>
                  <a:lnTo>
                    <a:pt x="58126" y="252047"/>
                  </a:lnTo>
                  <a:lnTo>
                    <a:pt x="82249" y="212340"/>
                  </a:lnTo>
                  <a:lnTo>
                    <a:pt x="109972" y="175265"/>
                  </a:lnTo>
                  <a:lnTo>
                    <a:pt x="141055" y="141065"/>
                  </a:lnTo>
                  <a:lnTo>
                    <a:pt x="175255" y="109981"/>
                  </a:lnTo>
                  <a:lnTo>
                    <a:pt x="212329" y="82255"/>
                  </a:lnTo>
                  <a:lnTo>
                    <a:pt x="252036" y="58131"/>
                  </a:lnTo>
                  <a:lnTo>
                    <a:pt x="294133" y="37849"/>
                  </a:lnTo>
                  <a:lnTo>
                    <a:pt x="338378" y="21653"/>
                  </a:lnTo>
                  <a:lnTo>
                    <a:pt x="384530" y="9785"/>
                  </a:lnTo>
                  <a:lnTo>
                    <a:pt x="432346" y="2486"/>
                  </a:lnTo>
                  <a:lnTo>
                    <a:pt x="481583" y="0"/>
                  </a:lnTo>
                  <a:lnTo>
                    <a:pt x="3244596" y="0"/>
                  </a:lnTo>
                  <a:lnTo>
                    <a:pt x="3293829" y="2486"/>
                  </a:lnTo>
                  <a:lnTo>
                    <a:pt x="3341642" y="9785"/>
                  </a:lnTo>
                  <a:lnTo>
                    <a:pt x="3387791" y="21653"/>
                  </a:lnTo>
                  <a:lnTo>
                    <a:pt x="3432036" y="37849"/>
                  </a:lnTo>
                  <a:lnTo>
                    <a:pt x="3474132" y="58131"/>
                  </a:lnTo>
                  <a:lnTo>
                    <a:pt x="3513839" y="82255"/>
                  </a:lnTo>
                  <a:lnTo>
                    <a:pt x="3550914" y="109981"/>
                  </a:lnTo>
                  <a:lnTo>
                    <a:pt x="3585114" y="141065"/>
                  </a:lnTo>
                  <a:lnTo>
                    <a:pt x="3616198" y="175265"/>
                  </a:lnTo>
                  <a:lnTo>
                    <a:pt x="3643924" y="212340"/>
                  </a:lnTo>
                  <a:lnTo>
                    <a:pt x="3668048" y="252047"/>
                  </a:lnTo>
                  <a:lnTo>
                    <a:pt x="3688330" y="294143"/>
                  </a:lnTo>
                  <a:lnTo>
                    <a:pt x="3704526" y="338388"/>
                  </a:lnTo>
                  <a:lnTo>
                    <a:pt x="3716394" y="384537"/>
                  </a:lnTo>
                  <a:lnTo>
                    <a:pt x="3723693" y="432350"/>
                  </a:lnTo>
                  <a:lnTo>
                    <a:pt x="3726179" y="481584"/>
                  </a:lnTo>
                  <a:lnTo>
                    <a:pt x="3726179" y="2407920"/>
                  </a:lnTo>
                  <a:lnTo>
                    <a:pt x="3723693" y="2457153"/>
                  </a:lnTo>
                  <a:lnTo>
                    <a:pt x="3716394" y="2504966"/>
                  </a:lnTo>
                  <a:lnTo>
                    <a:pt x="3704526" y="2551115"/>
                  </a:lnTo>
                  <a:lnTo>
                    <a:pt x="3688330" y="2595360"/>
                  </a:lnTo>
                  <a:lnTo>
                    <a:pt x="3668048" y="2637456"/>
                  </a:lnTo>
                  <a:lnTo>
                    <a:pt x="3643924" y="2677163"/>
                  </a:lnTo>
                  <a:lnTo>
                    <a:pt x="3616198" y="2714238"/>
                  </a:lnTo>
                  <a:lnTo>
                    <a:pt x="3585114" y="2748438"/>
                  </a:lnTo>
                  <a:lnTo>
                    <a:pt x="3550914" y="2779522"/>
                  </a:lnTo>
                  <a:lnTo>
                    <a:pt x="3513839" y="2807248"/>
                  </a:lnTo>
                  <a:lnTo>
                    <a:pt x="3474132" y="2831372"/>
                  </a:lnTo>
                  <a:lnTo>
                    <a:pt x="3432036" y="2851654"/>
                  </a:lnTo>
                  <a:lnTo>
                    <a:pt x="3387791" y="2867850"/>
                  </a:lnTo>
                  <a:lnTo>
                    <a:pt x="3341642" y="2879718"/>
                  </a:lnTo>
                  <a:lnTo>
                    <a:pt x="3293829" y="2887017"/>
                  </a:lnTo>
                  <a:lnTo>
                    <a:pt x="3244596" y="2889504"/>
                  </a:lnTo>
                  <a:lnTo>
                    <a:pt x="481583" y="2889504"/>
                  </a:lnTo>
                  <a:lnTo>
                    <a:pt x="432346" y="2887017"/>
                  </a:lnTo>
                  <a:lnTo>
                    <a:pt x="384530" y="2879718"/>
                  </a:lnTo>
                  <a:lnTo>
                    <a:pt x="338378" y="2867850"/>
                  </a:lnTo>
                  <a:lnTo>
                    <a:pt x="294133" y="2851654"/>
                  </a:lnTo>
                  <a:lnTo>
                    <a:pt x="252036" y="2831372"/>
                  </a:lnTo>
                  <a:lnTo>
                    <a:pt x="212329" y="2807248"/>
                  </a:lnTo>
                  <a:lnTo>
                    <a:pt x="175255" y="2779522"/>
                  </a:lnTo>
                  <a:lnTo>
                    <a:pt x="141055" y="2748438"/>
                  </a:lnTo>
                  <a:lnTo>
                    <a:pt x="109972" y="2714238"/>
                  </a:lnTo>
                  <a:lnTo>
                    <a:pt x="82249" y="2677163"/>
                  </a:lnTo>
                  <a:lnTo>
                    <a:pt x="58126" y="2637456"/>
                  </a:lnTo>
                  <a:lnTo>
                    <a:pt x="37846" y="2595360"/>
                  </a:lnTo>
                  <a:lnTo>
                    <a:pt x="21651" y="2551115"/>
                  </a:lnTo>
                  <a:lnTo>
                    <a:pt x="9784" y="2504966"/>
                  </a:lnTo>
                  <a:lnTo>
                    <a:pt x="2486" y="2457153"/>
                  </a:lnTo>
                  <a:lnTo>
                    <a:pt x="0" y="2407920"/>
                  </a:lnTo>
                  <a:lnTo>
                    <a:pt x="0" y="481584"/>
                  </a:lnTo>
                  <a:close/>
                </a:path>
              </a:pathLst>
            </a:custGeom>
            <a:ln w="25400">
              <a:solidFill>
                <a:srgbClr val="041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164742" y="3512058"/>
            <a:ext cx="2972435" cy="8807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5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Discrete</a:t>
            </a: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Numbered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18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20" dirty="0">
                <a:solidFill>
                  <a:srgbClr val="FFFFFF"/>
                </a:solidFill>
                <a:latin typeface="Times New Roman"/>
                <a:cs typeface="Times New Roman"/>
              </a:rPr>
              <a:t>only</a:t>
            </a: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take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certain</a:t>
            </a:r>
            <a:r>
              <a:rPr sz="185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integer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26819" y="4753368"/>
            <a:ext cx="2845435" cy="441959"/>
            <a:chOff x="1226819" y="4753368"/>
            <a:chExt cx="2845435" cy="441959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6819" y="4756353"/>
              <a:ext cx="2845308" cy="42067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39290" y="4860563"/>
              <a:ext cx="2425065" cy="171450"/>
            </a:xfrm>
            <a:custGeom>
              <a:avLst/>
              <a:gdLst/>
              <a:ahLst/>
              <a:cxnLst/>
              <a:rect l="l" t="t" r="r" b="b"/>
              <a:pathLst>
                <a:path w="2425065" h="171450">
                  <a:moveTo>
                    <a:pt x="149689" y="0"/>
                  </a:moveTo>
                  <a:lnTo>
                    <a:pt x="142494" y="2393"/>
                  </a:lnTo>
                  <a:lnTo>
                    <a:pt x="0" y="85578"/>
                  </a:lnTo>
                  <a:lnTo>
                    <a:pt x="142494" y="168763"/>
                  </a:lnTo>
                  <a:lnTo>
                    <a:pt x="149689" y="171156"/>
                  </a:lnTo>
                  <a:lnTo>
                    <a:pt x="157003" y="170668"/>
                  </a:lnTo>
                  <a:lnTo>
                    <a:pt x="163603" y="167512"/>
                  </a:lnTo>
                  <a:lnTo>
                    <a:pt x="168656" y="161905"/>
                  </a:lnTo>
                  <a:lnTo>
                    <a:pt x="171049" y="154709"/>
                  </a:lnTo>
                  <a:lnTo>
                    <a:pt x="170560" y="147395"/>
                  </a:lnTo>
                  <a:lnTo>
                    <a:pt x="167405" y="140795"/>
                  </a:lnTo>
                  <a:lnTo>
                    <a:pt x="161797" y="135743"/>
                  </a:lnTo>
                  <a:lnTo>
                    <a:pt x="108458" y="104628"/>
                  </a:lnTo>
                  <a:lnTo>
                    <a:pt x="37846" y="104628"/>
                  </a:lnTo>
                  <a:lnTo>
                    <a:pt x="37846" y="66528"/>
                  </a:lnTo>
                  <a:lnTo>
                    <a:pt x="108457" y="66528"/>
                  </a:lnTo>
                  <a:lnTo>
                    <a:pt x="161797" y="35413"/>
                  </a:lnTo>
                  <a:lnTo>
                    <a:pt x="167405" y="30360"/>
                  </a:lnTo>
                  <a:lnTo>
                    <a:pt x="170560" y="23760"/>
                  </a:lnTo>
                  <a:lnTo>
                    <a:pt x="171049" y="16446"/>
                  </a:lnTo>
                  <a:lnTo>
                    <a:pt x="168656" y="9251"/>
                  </a:lnTo>
                  <a:lnTo>
                    <a:pt x="163603" y="3643"/>
                  </a:lnTo>
                  <a:lnTo>
                    <a:pt x="157003" y="488"/>
                  </a:lnTo>
                  <a:lnTo>
                    <a:pt x="149689" y="0"/>
                  </a:lnTo>
                  <a:close/>
                </a:path>
                <a:path w="2425065" h="171450">
                  <a:moveTo>
                    <a:pt x="2349264" y="85578"/>
                  </a:moveTo>
                  <a:lnTo>
                    <a:pt x="2263267" y="135743"/>
                  </a:lnTo>
                  <a:lnTo>
                    <a:pt x="2257587" y="140795"/>
                  </a:lnTo>
                  <a:lnTo>
                    <a:pt x="2254408" y="147395"/>
                  </a:lnTo>
                  <a:lnTo>
                    <a:pt x="2253944" y="154709"/>
                  </a:lnTo>
                  <a:lnTo>
                    <a:pt x="2256409" y="161905"/>
                  </a:lnTo>
                  <a:lnTo>
                    <a:pt x="2261387" y="167512"/>
                  </a:lnTo>
                  <a:lnTo>
                    <a:pt x="2267950" y="170668"/>
                  </a:lnTo>
                  <a:lnTo>
                    <a:pt x="2275250" y="171156"/>
                  </a:lnTo>
                  <a:lnTo>
                    <a:pt x="2282444" y="168763"/>
                  </a:lnTo>
                  <a:lnTo>
                    <a:pt x="2392305" y="104628"/>
                  </a:lnTo>
                  <a:lnTo>
                    <a:pt x="2387092" y="104628"/>
                  </a:lnTo>
                  <a:lnTo>
                    <a:pt x="2387092" y="102088"/>
                  </a:lnTo>
                  <a:lnTo>
                    <a:pt x="2377567" y="102088"/>
                  </a:lnTo>
                  <a:lnTo>
                    <a:pt x="2349264" y="85578"/>
                  </a:lnTo>
                  <a:close/>
                </a:path>
                <a:path w="2425065" h="171450">
                  <a:moveTo>
                    <a:pt x="108457" y="66528"/>
                  </a:moveTo>
                  <a:lnTo>
                    <a:pt x="37846" y="66528"/>
                  </a:lnTo>
                  <a:lnTo>
                    <a:pt x="37846" y="104628"/>
                  </a:lnTo>
                  <a:lnTo>
                    <a:pt x="108458" y="104628"/>
                  </a:lnTo>
                  <a:lnTo>
                    <a:pt x="104103" y="102088"/>
                  </a:lnTo>
                  <a:lnTo>
                    <a:pt x="47497" y="102088"/>
                  </a:lnTo>
                  <a:lnTo>
                    <a:pt x="47497" y="69068"/>
                  </a:lnTo>
                  <a:lnTo>
                    <a:pt x="104103" y="69068"/>
                  </a:lnTo>
                  <a:lnTo>
                    <a:pt x="108457" y="66528"/>
                  </a:lnTo>
                  <a:close/>
                </a:path>
                <a:path w="2425065" h="171450">
                  <a:moveTo>
                    <a:pt x="2316607" y="66528"/>
                  </a:moveTo>
                  <a:lnTo>
                    <a:pt x="108457" y="66528"/>
                  </a:lnTo>
                  <a:lnTo>
                    <a:pt x="75800" y="85578"/>
                  </a:lnTo>
                  <a:lnTo>
                    <a:pt x="108458" y="104628"/>
                  </a:lnTo>
                  <a:lnTo>
                    <a:pt x="2316607" y="104628"/>
                  </a:lnTo>
                  <a:lnTo>
                    <a:pt x="2349264" y="85578"/>
                  </a:lnTo>
                  <a:lnTo>
                    <a:pt x="2316607" y="66528"/>
                  </a:lnTo>
                  <a:close/>
                </a:path>
                <a:path w="2425065" h="171450">
                  <a:moveTo>
                    <a:pt x="2392305" y="66528"/>
                  </a:moveTo>
                  <a:lnTo>
                    <a:pt x="2387092" y="66528"/>
                  </a:lnTo>
                  <a:lnTo>
                    <a:pt x="2387092" y="104628"/>
                  </a:lnTo>
                  <a:lnTo>
                    <a:pt x="2392305" y="104628"/>
                  </a:lnTo>
                  <a:lnTo>
                    <a:pt x="2424938" y="85578"/>
                  </a:lnTo>
                  <a:lnTo>
                    <a:pt x="2392305" y="66528"/>
                  </a:lnTo>
                  <a:close/>
                </a:path>
                <a:path w="2425065" h="171450">
                  <a:moveTo>
                    <a:pt x="47497" y="69068"/>
                  </a:moveTo>
                  <a:lnTo>
                    <a:pt x="47497" y="102088"/>
                  </a:lnTo>
                  <a:lnTo>
                    <a:pt x="75800" y="85578"/>
                  </a:lnTo>
                  <a:lnTo>
                    <a:pt x="47497" y="69068"/>
                  </a:lnTo>
                  <a:close/>
                </a:path>
                <a:path w="2425065" h="171450">
                  <a:moveTo>
                    <a:pt x="75800" y="85578"/>
                  </a:moveTo>
                  <a:lnTo>
                    <a:pt x="47497" y="102088"/>
                  </a:lnTo>
                  <a:lnTo>
                    <a:pt x="104103" y="102088"/>
                  </a:lnTo>
                  <a:lnTo>
                    <a:pt x="75800" y="85578"/>
                  </a:lnTo>
                  <a:close/>
                </a:path>
                <a:path w="2425065" h="171450">
                  <a:moveTo>
                    <a:pt x="2377567" y="69068"/>
                  </a:moveTo>
                  <a:lnTo>
                    <a:pt x="2349264" y="85578"/>
                  </a:lnTo>
                  <a:lnTo>
                    <a:pt x="2377567" y="102088"/>
                  </a:lnTo>
                  <a:lnTo>
                    <a:pt x="2377567" y="69068"/>
                  </a:lnTo>
                  <a:close/>
                </a:path>
                <a:path w="2425065" h="171450">
                  <a:moveTo>
                    <a:pt x="2387092" y="69068"/>
                  </a:moveTo>
                  <a:lnTo>
                    <a:pt x="2377567" y="69068"/>
                  </a:lnTo>
                  <a:lnTo>
                    <a:pt x="2377567" y="102088"/>
                  </a:lnTo>
                  <a:lnTo>
                    <a:pt x="2387092" y="102088"/>
                  </a:lnTo>
                  <a:lnTo>
                    <a:pt x="2387092" y="69068"/>
                  </a:lnTo>
                  <a:close/>
                </a:path>
                <a:path w="2425065" h="171450">
                  <a:moveTo>
                    <a:pt x="104103" y="69068"/>
                  </a:moveTo>
                  <a:lnTo>
                    <a:pt x="47497" y="69068"/>
                  </a:lnTo>
                  <a:lnTo>
                    <a:pt x="75800" y="85578"/>
                  </a:lnTo>
                  <a:lnTo>
                    <a:pt x="104103" y="69068"/>
                  </a:lnTo>
                  <a:close/>
                </a:path>
                <a:path w="2425065" h="171450">
                  <a:moveTo>
                    <a:pt x="2275250" y="0"/>
                  </a:moveTo>
                  <a:lnTo>
                    <a:pt x="2267950" y="488"/>
                  </a:lnTo>
                  <a:lnTo>
                    <a:pt x="2261387" y="3643"/>
                  </a:lnTo>
                  <a:lnTo>
                    <a:pt x="2256409" y="9251"/>
                  </a:lnTo>
                  <a:lnTo>
                    <a:pt x="2253944" y="16446"/>
                  </a:lnTo>
                  <a:lnTo>
                    <a:pt x="2254408" y="23760"/>
                  </a:lnTo>
                  <a:lnTo>
                    <a:pt x="2257587" y="30360"/>
                  </a:lnTo>
                  <a:lnTo>
                    <a:pt x="2263267" y="35413"/>
                  </a:lnTo>
                  <a:lnTo>
                    <a:pt x="2349264" y="85578"/>
                  </a:lnTo>
                  <a:lnTo>
                    <a:pt x="2377567" y="69068"/>
                  </a:lnTo>
                  <a:lnTo>
                    <a:pt x="2387092" y="69068"/>
                  </a:lnTo>
                  <a:lnTo>
                    <a:pt x="2387092" y="66528"/>
                  </a:lnTo>
                  <a:lnTo>
                    <a:pt x="2392305" y="66528"/>
                  </a:lnTo>
                  <a:lnTo>
                    <a:pt x="2282444" y="2393"/>
                  </a:lnTo>
                  <a:lnTo>
                    <a:pt x="2275250" y="0"/>
                  </a:lnTo>
                  <a:close/>
                </a:path>
              </a:pathLst>
            </a:custGeom>
            <a:solidFill>
              <a:srgbClr val="23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9759" y="4759464"/>
              <a:ext cx="106616" cy="43585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945386" y="4781550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86939" y="4753368"/>
              <a:ext cx="106616" cy="435851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242566" y="4775454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9359" y="4753368"/>
              <a:ext cx="106616" cy="43585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54986" y="4775454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1111" y="4753368"/>
              <a:ext cx="106616" cy="43585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856737" y="4775454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22903" y="4754892"/>
              <a:ext cx="106616" cy="43585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478530" y="4776978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4387" y="4753368"/>
              <a:ext cx="106616" cy="43585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160013" y="4775454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877695" y="5053329"/>
            <a:ext cx="1504315" cy="3111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44195" algn="l"/>
                <a:tab pos="840105" algn="l"/>
                <a:tab pos="1372235" algn="l"/>
              </a:tabLst>
            </a:pP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1850" spc="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5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	3</a:t>
            </a:r>
            <a:r>
              <a:rPr sz="1850" spc="45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50" spc="-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182866" y="2787650"/>
            <a:ext cx="3751579" cy="2915285"/>
            <a:chOff x="7182866" y="2787650"/>
            <a:chExt cx="3751579" cy="2915285"/>
          </a:xfrm>
        </p:grpSpPr>
        <p:sp>
          <p:nvSpPr>
            <p:cNvPr id="29" name="object 29"/>
            <p:cNvSpPr/>
            <p:nvPr/>
          </p:nvSpPr>
          <p:spPr>
            <a:xfrm>
              <a:off x="7195566" y="2800350"/>
              <a:ext cx="3726179" cy="2889885"/>
            </a:xfrm>
            <a:custGeom>
              <a:avLst/>
              <a:gdLst/>
              <a:ahLst/>
              <a:cxnLst/>
              <a:rect l="l" t="t" r="r" b="b"/>
              <a:pathLst>
                <a:path w="3726179" h="2889885">
                  <a:moveTo>
                    <a:pt x="3244595" y="0"/>
                  </a:moveTo>
                  <a:lnTo>
                    <a:pt x="481583" y="0"/>
                  </a:lnTo>
                  <a:lnTo>
                    <a:pt x="432350" y="2486"/>
                  </a:lnTo>
                  <a:lnTo>
                    <a:pt x="384537" y="9785"/>
                  </a:lnTo>
                  <a:lnTo>
                    <a:pt x="338388" y="21653"/>
                  </a:lnTo>
                  <a:lnTo>
                    <a:pt x="294143" y="37849"/>
                  </a:lnTo>
                  <a:lnTo>
                    <a:pt x="252047" y="58131"/>
                  </a:lnTo>
                  <a:lnTo>
                    <a:pt x="212340" y="82255"/>
                  </a:lnTo>
                  <a:lnTo>
                    <a:pt x="175265" y="109981"/>
                  </a:lnTo>
                  <a:lnTo>
                    <a:pt x="141065" y="141065"/>
                  </a:lnTo>
                  <a:lnTo>
                    <a:pt x="109981" y="175265"/>
                  </a:lnTo>
                  <a:lnTo>
                    <a:pt x="82255" y="212340"/>
                  </a:lnTo>
                  <a:lnTo>
                    <a:pt x="58131" y="252047"/>
                  </a:lnTo>
                  <a:lnTo>
                    <a:pt x="37849" y="294143"/>
                  </a:lnTo>
                  <a:lnTo>
                    <a:pt x="21653" y="338388"/>
                  </a:lnTo>
                  <a:lnTo>
                    <a:pt x="9785" y="384537"/>
                  </a:lnTo>
                  <a:lnTo>
                    <a:pt x="2486" y="432350"/>
                  </a:lnTo>
                  <a:lnTo>
                    <a:pt x="0" y="481584"/>
                  </a:lnTo>
                  <a:lnTo>
                    <a:pt x="0" y="2407920"/>
                  </a:lnTo>
                  <a:lnTo>
                    <a:pt x="2486" y="2457153"/>
                  </a:lnTo>
                  <a:lnTo>
                    <a:pt x="9785" y="2504966"/>
                  </a:lnTo>
                  <a:lnTo>
                    <a:pt x="21653" y="2551115"/>
                  </a:lnTo>
                  <a:lnTo>
                    <a:pt x="37849" y="2595360"/>
                  </a:lnTo>
                  <a:lnTo>
                    <a:pt x="58131" y="2637456"/>
                  </a:lnTo>
                  <a:lnTo>
                    <a:pt x="82255" y="2677163"/>
                  </a:lnTo>
                  <a:lnTo>
                    <a:pt x="109981" y="2714238"/>
                  </a:lnTo>
                  <a:lnTo>
                    <a:pt x="141065" y="2748438"/>
                  </a:lnTo>
                  <a:lnTo>
                    <a:pt x="175265" y="2779522"/>
                  </a:lnTo>
                  <a:lnTo>
                    <a:pt x="212340" y="2807248"/>
                  </a:lnTo>
                  <a:lnTo>
                    <a:pt x="252047" y="2831372"/>
                  </a:lnTo>
                  <a:lnTo>
                    <a:pt x="294143" y="2851654"/>
                  </a:lnTo>
                  <a:lnTo>
                    <a:pt x="338388" y="2867850"/>
                  </a:lnTo>
                  <a:lnTo>
                    <a:pt x="384537" y="2879718"/>
                  </a:lnTo>
                  <a:lnTo>
                    <a:pt x="432350" y="2887017"/>
                  </a:lnTo>
                  <a:lnTo>
                    <a:pt x="481583" y="2889504"/>
                  </a:lnTo>
                  <a:lnTo>
                    <a:pt x="3244595" y="2889504"/>
                  </a:lnTo>
                  <a:lnTo>
                    <a:pt x="3293829" y="2887017"/>
                  </a:lnTo>
                  <a:lnTo>
                    <a:pt x="3341642" y="2879718"/>
                  </a:lnTo>
                  <a:lnTo>
                    <a:pt x="3387791" y="2867850"/>
                  </a:lnTo>
                  <a:lnTo>
                    <a:pt x="3432036" y="2851654"/>
                  </a:lnTo>
                  <a:lnTo>
                    <a:pt x="3474132" y="2831372"/>
                  </a:lnTo>
                  <a:lnTo>
                    <a:pt x="3513839" y="2807248"/>
                  </a:lnTo>
                  <a:lnTo>
                    <a:pt x="3550914" y="2779522"/>
                  </a:lnTo>
                  <a:lnTo>
                    <a:pt x="3585114" y="2748438"/>
                  </a:lnTo>
                  <a:lnTo>
                    <a:pt x="3616198" y="2714238"/>
                  </a:lnTo>
                  <a:lnTo>
                    <a:pt x="3643924" y="2677163"/>
                  </a:lnTo>
                  <a:lnTo>
                    <a:pt x="3668048" y="2637456"/>
                  </a:lnTo>
                  <a:lnTo>
                    <a:pt x="3688330" y="2595360"/>
                  </a:lnTo>
                  <a:lnTo>
                    <a:pt x="3704526" y="2551115"/>
                  </a:lnTo>
                  <a:lnTo>
                    <a:pt x="3716394" y="2504966"/>
                  </a:lnTo>
                  <a:lnTo>
                    <a:pt x="3723693" y="2457153"/>
                  </a:lnTo>
                  <a:lnTo>
                    <a:pt x="3726179" y="2407920"/>
                  </a:lnTo>
                  <a:lnTo>
                    <a:pt x="3726179" y="481584"/>
                  </a:lnTo>
                  <a:lnTo>
                    <a:pt x="3723693" y="432350"/>
                  </a:lnTo>
                  <a:lnTo>
                    <a:pt x="3716394" y="384537"/>
                  </a:lnTo>
                  <a:lnTo>
                    <a:pt x="3704526" y="338388"/>
                  </a:lnTo>
                  <a:lnTo>
                    <a:pt x="3688330" y="294143"/>
                  </a:lnTo>
                  <a:lnTo>
                    <a:pt x="3668048" y="252047"/>
                  </a:lnTo>
                  <a:lnTo>
                    <a:pt x="3643924" y="212340"/>
                  </a:lnTo>
                  <a:lnTo>
                    <a:pt x="3616198" y="175265"/>
                  </a:lnTo>
                  <a:lnTo>
                    <a:pt x="3585114" y="141065"/>
                  </a:lnTo>
                  <a:lnTo>
                    <a:pt x="3550914" y="109981"/>
                  </a:lnTo>
                  <a:lnTo>
                    <a:pt x="3513839" y="82255"/>
                  </a:lnTo>
                  <a:lnTo>
                    <a:pt x="3474132" y="58131"/>
                  </a:lnTo>
                  <a:lnTo>
                    <a:pt x="3432036" y="37849"/>
                  </a:lnTo>
                  <a:lnTo>
                    <a:pt x="3387791" y="21653"/>
                  </a:lnTo>
                  <a:lnTo>
                    <a:pt x="3341642" y="9785"/>
                  </a:lnTo>
                  <a:lnTo>
                    <a:pt x="3293829" y="2486"/>
                  </a:lnTo>
                  <a:lnTo>
                    <a:pt x="3244595" y="0"/>
                  </a:lnTo>
                  <a:close/>
                </a:path>
              </a:pathLst>
            </a:custGeom>
            <a:solidFill>
              <a:srgbClr val="092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95566" y="2800350"/>
              <a:ext cx="3726179" cy="2889885"/>
            </a:xfrm>
            <a:custGeom>
              <a:avLst/>
              <a:gdLst/>
              <a:ahLst/>
              <a:cxnLst/>
              <a:rect l="l" t="t" r="r" b="b"/>
              <a:pathLst>
                <a:path w="3726179" h="2889885">
                  <a:moveTo>
                    <a:pt x="0" y="481584"/>
                  </a:moveTo>
                  <a:lnTo>
                    <a:pt x="2486" y="432350"/>
                  </a:lnTo>
                  <a:lnTo>
                    <a:pt x="9785" y="384537"/>
                  </a:lnTo>
                  <a:lnTo>
                    <a:pt x="21653" y="338388"/>
                  </a:lnTo>
                  <a:lnTo>
                    <a:pt x="37849" y="294143"/>
                  </a:lnTo>
                  <a:lnTo>
                    <a:pt x="58131" y="252047"/>
                  </a:lnTo>
                  <a:lnTo>
                    <a:pt x="82255" y="212340"/>
                  </a:lnTo>
                  <a:lnTo>
                    <a:pt x="109981" y="175265"/>
                  </a:lnTo>
                  <a:lnTo>
                    <a:pt x="141065" y="141065"/>
                  </a:lnTo>
                  <a:lnTo>
                    <a:pt x="175265" y="109981"/>
                  </a:lnTo>
                  <a:lnTo>
                    <a:pt x="212340" y="82255"/>
                  </a:lnTo>
                  <a:lnTo>
                    <a:pt x="252047" y="58131"/>
                  </a:lnTo>
                  <a:lnTo>
                    <a:pt x="294143" y="37849"/>
                  </a:lnTo>
                  <a:lnTo>
                    <a:pt x="338388" y="21653"/>
                  </a:lnTo>
                  <a:lnTo>
                    <a:pt x="384537" y="9785"/>
                  </a:lnTo>
                  <a:lnTo>
                    <a:pt x="432350" y="2486"/>
                  </a:lnTo>
                  <a:lnTo>
                    <a:pt x="481583" y="0"/>
                  </a:lnTo>
                  <a:lnTo>
                    <a:pt x="3244595" y="0"/>
                  </a:lnTo>
                  <a:lnTo>
                    <a:pt x="3293829" y="2486"/>
                  </a:lnTo>
                  <a:lnTo>
                    <a:pt x="3341642" y="9785"/>
                  </a:lnTo>
                  <a:lnTo>
                    <a:pt x="3387791" y="21653"/>
                  </a:lnTo>
                  <a:lnTo>
                    <a:pt x="3432036" y="37849"/>
                  </a:lnTo>
                  <a:lnTo>
                    <a:pt x="3474132" y="58131"/>
                  </a:lnTo>
                  <a:lnTo>
                    <a:pt x="3513839" y="82255"/>
                  </a:lnTo>
                  <a:lnTo>
                    <a:pt x="3550914" y="109981"/>
                  </a:lnTo>
                  <a:lnTo>
                    <a:pt x="3585114" y="141065"/>
                  </a:lnTo>
                  <a:lnTo>
                    <a:pt x="3616198" y="175265"/>
                  </a:lnTo>
                  <a:lnTo>
                    <a:pt x="3643924" y="212340"/>
                  </a:lnTo>
                  <a:lnTo>
                    <a:pt x="3668048" y="252047"/>
                  </a:lnTo>
                  <a:lnTo>
                    <a:pt x="3688330" y="294143"/>
                  </a:lnTo>
                  <a:lnTo>
                    <a:pt x="3704526" y="338388"/>
                  </a:lnTo>
                  <a:lnTo>
                    <a:pt x="3716394" y="384537"/>
                  </a:lnTo>
                  <a:lnTo>
                    <a:pt x="3723693" y="432350"/>
                  </a:lnTo>
                  <a:lnTo>
                    <a:pt x="3726179" y="481584"/>
                  </a:lnTo>
                  <a:lnTo>
                    <a:pt x="3726179" y="2407920"/>
                  </a:lnTo>
                  <a:lnTo>
                    <a:pt x="3723693" y="2457153"/>
                  </a:lnTo>
                  <a:lnTo>
                    <a:pt x="3716394" y="2504966"/>
                  </a:lnTo>
                  <a:lnTo>
                    <a:pt x="3704526" y="2551115"/>
                  </a:lnTo>
                  <a:lnTo>
                    <a:pt x="3688330" y="2595360"/>
                  </a:lnTo>
                  <a:lnTo>
                    <a:pt x="3668048" y="2637456"/>
                  </a:lnTo>
                  <a:lnTo>
                    <a:pt x="3643924" y="2677163"/>
                  </a:lnTo>
                  <a:lnTo>
                    <a:pt x="3616198" y="2714238"/>
                  </a:lnTo>
                  <a:lnTo>
                    <a:pt x="3585114" y="2748438"/>
                  </a:lnTo>
                  <a:lnTo>
                    <a:pt x="3550914" y="2779522"/>
                  </a:lnTo>
                  <a:lnTo>
                    <a:pt x="3513839" y="2807248"/>
                  </a:lnTo>
                  <a:lnTo>
                    <a:pt x="3474132" y="2831372"/>
                  </a:lnTo>
                  <a:lnTo>
                    <a:pt x="3432036" y="2851654"/>
                  </a:lnTo>
                  <a:lnTo>
                    <a:pt x="3387791" y="2867850"/>
                  </a:lnTo>
                  <a:lnTo>
                    <a:pt x="3341642" y="2879718"/>
                  </a:lnTo>
                  <a:lnTo>
                    <a:pt x="3293829" y="2887017"/>
                  </a:lnTo>
                  <a:lnTo>
                    <a:pt x="3244595" y="2889504"/>
                  </a:lnTo>
                  <a:lnTo>
                    <a:pt x="481583" y="2889504"/>
                  </a:lnTo>
                  <a:lnTo>
                    <a:pt x="432350" y="2887017"/>
                  </a:lnTo>
                  <a:lnTo>
                    <a:pt x="384537" y="2879718"/>
                  </a:lnTo>
                  <a:lnTo>
                    <a:pt x="338388" y="2867850"/>
                  </a:lnTo>
                  <a:lnTo>
                    <a:pt x="294143" y="2851654"/>
                  </a:lnTo>
                  <a:lnTo>
                    <a:pt x="252047" y="2831372"/>
                  </a:lnTo>
                  <a:lnTo>
                    <a:pt x="212340" y="2807248"/>
                  </a:lnTo>
                  <a:lnTo>
                    <a:pt x="175265" y="2779522"/>
                  </a:lnTo>
                  <a:lnTo>
                    <a:pt x="141065" y="2748438"/>
                  </a:lnTo>
                  <a:lnTo>
                    <a:pt x="109981" y="2714238"/>
                  </a:lnTo>
                  <a:lnTo>
                    <a:pt x="82255" y="2677163"/>
                  </a:lnTo>
                  <a:lnTo>
                    <a:pt x="58131" y="2637456"/>
                  </a:lnTo>
                  <a:lnTo>
                    <a:pt x="37849" y="2595360"/>
                  </a:lnTo>
                  <a:lnTo>
                    <a:pt x="21653" y="2551115"/>
                  </a:lnTo>
                  <a:lnTo>
                    <a:pt x="9785" y="2504966"/>
                  </a:lnTo>
                  <a:lnTo>
                    <a:pt x="2486" y="2457153"/>
                  </a:lnTo>
                  <a:lnTo>
                    <a:pt x="0" y="2407920"/>
                  </a:lnTo>
                  <a:lnTo>
                    <a:pt x="0" y="481584"/>
                  </a:lnTo>
                  <a:close/>
                </a:path>
              </a:pathLst>
            </a:custGeom>
            <a:ln w="25400">
              <a:solidFill>
                <a:srgbClr val="041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463790" y="3512058"/>
            <a:ext cx="3190240" cy="8807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185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Continuous</a:t>
            </a: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Numbered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values that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185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within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particular</a:t>
            </a:r>
            <a:r>
              <a:rPr sz="185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range.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71180" y="5128641"/>
            <a:ext cx="15792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r>
              <a:rPr sz="1400" b="1" spc="3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0.5</a:t>
            </a:r>
            <a:r>
              <a:rPr sz="1400" b="1" spc="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1400" b="1" spc="3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1.5</a:t>
            </a:r>
            <a:r>
              <a:rPr sz="1400" b="1" spc="3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1400" b="1" spc="3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dirty="0">
                <a:solidFill>
                  <a:srgbClr val="FFFFFF"/>
                </a:solidFill>
                <a:latin typeface="Times New Roman"/>
                <a:cs typeface="Times New Roman"/>
              </a:rPr>
              <a:t>2.5</a:t>
            </a:r>
            <a:r>
              <a:rPr sz="1400" b="1" spc="3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b="1" spc="-50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494788" y="1822704"/>
            <a:ext cx="7984490" cy="3389629"/>
            <a:chOff x="2494788" y="1822704"/>
            <a:chExt cx="7984490" cy="3389629"/>
          </a:xfrm>
        </p:grpSpPr>
        <p:pic>
          <p:nvPicPr>
            <p:cNvPr id="34" name="object 3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3716" y="4757877"/>
              <a:ext cx="2845307" cy="42067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7846186" y="4862087"/>
              <a:ext cx="2425065" cy="171450"/>
            </a:xfrm>
            <a:custGeom>
              <a:avLst/>
              <a:gdLst/>
              <a:ahLst/>
              <a:cxnLst/>
              <a:rect l="l" t="t" r="r" b="b"/>
              <a:pathLst>
                <a:path w="2425065" h="171450">
                  <a:moveTo>
                    <a:pt x="149689" y="0"/>
                  </a:moveTo>
                  <a:lnTo>
                    <a:pt x="142494" y="2393"/>
                  </a:lnTo>
                  <a:lnTo>
                    <a:pt x="0" y="85578"/>
                  </a:lnTo>
                  <a:lnTo>
                    <a:pt x="142494" y="168763"/>
                  </a:lnTo>
                  <a:lnTo>
                    <a:pt x="149689" y="171156"/>
                  </a:lnTo>
                  <a:lnTo>
                    <a:pt x="157003" y="170668"/>
                  </a:lnTo>
                  <a:lnTo>
                    <a:pt x="163603" y="167512"/>
                  </a:lnTo>
                  <a:lnTo>
                    <a:pt x="168656" y="161905"/>
                  </a:lnTo>
                  <a:lnTo>
                    <a:pt x="171049" y="154709"/>
                  </a:lnTo>
                  <a:lnTo>
                    <a:pt x="170561" y="147395"/>
                  </a:lnTo>
                  <a:lnTo>
                    <a:pt x="167405" y="140795"/>
                  </a:lnTo>
                  <a:lnTo>
                    <a:pt x="161798" y="135743"/>
                  </a:lnTo>
                  <a:lnTo>
                    <a:pt x="108458" y="104628"/>
                  </a:lnTo>
                  <a:lnTo>
                    <a:pt x="37846" y="104628"/>
                  </a:lnTo>
                  <a:lnTo>
                    <a:pt x="37846" y="66528"/>
                  </a:lnTo>
                  <a:lnTo>
                    <a:pt x="108457" y="66528"/>
                  </a:lnTo>
                  <a:lnTo>
                    <a:pt x="161798" y="35413"/>
                  </a:lnTo>
                  <a:lnTo>
                    <a:pt x="167405" y="30360"/>
                  </a:lnTo>
                  <a:lnTo>
                    <a:pt x="170561" y="23760"/>
                  </a:lnTo>
                  <a:lnTo>
                    <a:pt x="171049" y="16446"/>
                  </a:lnTo>
                  <a:lnTo>
                    <a:pt x="168656" y="9251"/>
                  </a:lnTo>
                  <a:lnTo>
                    <a:pt x="163603" y="3643"/>
                  </a:lnTo>
                  <a:lnTo>
                    <a:pt x="157003" y="488"/>
                  </a:lnTo>
                  <a:lnTo>
                    <a:pt x="149689" y="0"/>
                  </a:lnTo>
                  <a:close/>
                </a:path>
                <a:path w="2425065" h="171450">
                  <a:moveTo>
                    <a:pt x="2349264" y="85578"/>
                  </a:moveTo>
                  <a:lnTo>
                    <a:pt x="2263267" y="135743"/>
                  </a:lnTo>
                  <a:lnTo>
                    <a:pt x="2257587" y="140795"/>
                  </a:lnTo>
                  <a:lnTo>
                    <a:pt x="2254408" y="147395"/>
                  </a:lnTo>
                  <a:lnTo>
                    <a:pt x="2253944" y="154709"/>
                  </a:lnTo>
                  <a:lnTo>
                    <a:pt x="2256409" y="161905"/>
                  </a:lnTo>
                  <a:lnTo>
                    <a:pt x="2261387" y="167512"/>
                  </a:lnTo>
                  <a:lnTo>
                    <a:pt x="2267950" y="170668"/>
                  </a:lnTo>
                  <a:lnTo>
                    <a:pt x="2275250" y="171156"/>
                  </a:lnTo>
                  <a:lnTo>
                    <a:pt x="2282444" y="168763"/>
                  </a:lnTo>
                  <a:lnTo>
                    <a:pt x="2392305" y="104628"/>
                  </a:lnTo>
                  <a:lnTo>
                    <a:pt x="2387092" y="104628"/>
                  </a:lnTo>
                  <a:lnTo>
                    <a:pt x="2387092" y="102088"/>
                  </a:lnTo>
                  <a:lnTo>
                    <a:pt x="2377567" y="102088"/>
                  </a:lnTo>
                  <a:lnTo>
                    <a:pt x="2349264" y="85578"/>
                  </a:lnTo>
                  <a:close/>
                </a:path>
                <a:path w="2425065" h="171450">
                  <a:moveTo>
                    <a:pt x="108457" y="66528"/>
                  </a:moveTo>
                  <a:lnTo>
                    <a:pt x="37846" y="66528"/>
                  </a:lnTo>
                  <a:lnTo>
                    <a:pt x="37846" y="104628"/>
                  </a:lnTo>
                  <a:lnTo>
                    <a:pt x="108458" y="104628"/>
                  </a:lnTo>
                  <a:lnTo>
                    <a:pt x="104103" y="102088"/>
                  </a:lnTo>
                  <a:lnTo>
                    <a:pt x="47498" y="102088"/>
                  </a:lnTo>
                  <a:lnTo>
                    <a:pt x="47498" y="69068"/>
                  </a:lnTo>
                  <a:lnTo>
                    <a:pt x="104103" y="69068"/>
                  </a:lnTo>
                  <a:lnTo>
                    <a:pt x="108457" y="66528"/>
                  </a:lnTo>
                  <a:close/>
                </a:path>
                <a:path w="2425065" h="171450">
                  <a:moveTo>
                    <a:pt x="2316607" y="66528"/>
                  </a:moveTo>
                  <a:lnTo>
                    <a:pt x="108457" y="66528"/>
                  </a:lnTo>
                  <a:lnTo>
                    <a:pt x="75800" y="85578"/>
                  </a:lnTo>
                  <a:lnTo>
                    <a:pt x="108458" y="104628"/>
                  </a:lnTo>
                  <a:lnTo>
                    <a:pt x="2316606" y="104628"/>
                  </a:lnTo>
                  <a:lnTo>
                    <a:pt x="2349264" y="85578"/>
                  </a:lnTo>
                  <a:lnTo>
                    <a:pt x="2316607" y="66528"/>
                  </a:lnTo>
                  <a:close/>
                </a:path>
                <a:path w="2425065" h="171450">
                  <a:moveTo>
                    <a:pt x="2392305" y="66528"/>
                  </a:moveTo>
                  <a:lnTo>
                    <a:pt x="2387092" y="66528"/>
                  </a:lnTo>
                  <a:lnTo>
                    <a:pt x="2387092" y="104628"/>
                  </a:lnTo>
                  <a:lnTo>
                    <a:pt x="2392305" y="104628"/>
                  </a:lnTo>
                  <a:lnTo>
                    <a:pt x="2424938" y="85578"/>
                  </a:lnTo>
                  <a:lnTo>
                    <a:pt x="2392305" y="66528"/>
                  </a:lnTo>
                  <a:close/>
                </a:path>
                <a:path w="2425065" h="171450">
                  <a:moveTo>
                    <a:pt x="47498" y="69068"/>
                  </a:moveTo>
                  <a:lnTo>
                    <a:pt x="47498" y="102088"/>
                  </a:lnTo>
                  <a:lnTo>
                    <a:pt x="75800" y="85578"/>
                  </a:lnTo>
                  <a:lnTo>
                    <a:pt x="47498" y="69068"/>
                  </a:lnTo>
                  <a:close/>
                </a:path>
                <a:path w="2425065" h="171450">
                  <a:moveTo>
                    <a:pt x="75800" y="85578"/>
                  </a:moveTo>
                  <a:lnTo>
                    <a:pt x="47498" y="102088"/>
                  </a:lnTo>
                  <a:lnTo>
                    <a:pt x="104103" y="102088"/>
                  </a:lnTo>
                  <a:lnTo>
                    <a:pt x="75800" y="85578"/>
                  </a:lnTo>
                  <a:close/>
                </a:path>
                <a:path w="2425065" h="171450">
                  <a:moveTo>
                    <a:pt x="2377567" y="69068"/>
                  </a:moveTo>
                  <a:lnTo>
                    <a:pt x="2349264" y="85578"/>
                  </a:lnTo>
                  <a:lnTo>
                    <a:pt x="2377567" y="102088"/>
                  </a:lnTo>
                  <a:lnTo>
                    <a:pt x="2377567" y="69068"/>
                  </a:lnTo>
                  <a:close/>
                </a:path>
                <a:path w="2425065" h="171450">
                  <a:moveTo>
                    <a:pt x="2387092" y="69068"/>
                  </a:moveTo>
                  <a:lnTo>
                    <a:pt x="2377567" y="69068"/>
                  </a:lnTo>
                  <a:lnTo>
                    <a:pt x="2377567" y="102088"/>
                  </a:lnTo>
                  <a:lnTo>
                    <a:pt x="2387092" y="102088"/>
                  </a:lnTo>
                  <a:lnTo>
                    <a:pt x="2387092" y="69068"/>
                  </a:lnTo>
                  <a:close/>
                </a:path>
                <a:path w="2425065" h="171450">
                  <a:moveTo>
                    <a:pt x="104103" y="69068"/>
                  </a:moveTo>
                  <a:lnTo>
                    <a:pt x="47498" y="69068"/>
                  </a:lnTo>
                  <a:lnTo>
                    <a:pt x="75800" y="85578"/>
                  </a:lnTo>
                  <a:lnTo>
                    <a:pt x="104103" y="69068"/>
                  </a:lnTo>
                  <a:close/>
                </a:path>
                <a:path w="2425065" h="171450">
                  <a:moveTo>
                    <a:pt x="2275250" y="0"/>
                  </a:moveTo>
                  <a:lnTo>
                    <a:pt x="2267950" y="488"/>
                  </a:lnTo>
                  <a:lnTo>
                    <a:pt x="2261387" y="3643"/>
                  </a:lnTo>
                  <a:lnTo>
                    <a:pt x="2256409" y="9251"/>
                  </a:lnTo>
                  <a:lnTo>
                    <a:pt x="2253944" y="16446"/>
                  </a:lnTo>
                  <a:lnTo>
                    <a:pt x="2254408" y="23760"/>
                  </a:lnTo>
                  <a:lnTo>
                    <a:pt x="2257587" y="30360"/>
                  </a:lnTo>
                  <a:lnTo>
                    <a:pt x="2263267" y="35413"/>
                  </a:lnTo>
                  <a:lnTo>
                    <a:pt x="2349264" y="85578"/>
                  </a:lnTo>
                  <a:lnTo>
                    <a:pt x="2377567" y="69068"/>
                  </a:lnTo>
                  <a:lnTo>
                    <a:pt x="2387092" y="69068"/>
                  </a:lnTo>
                  <a:lnTo>
                    <a:pt x="2387092" y="66528"/>
                  </a:lnTo>
                  <a:lnTo>
                    <a:pt x="2392305" y="66528"/>
                  </a:lnTo>
                  <a:lnTo>
                    <a:pt x="2282444" y="2393"/>
                  </a:lnTo>
                  <a:lnTo>
                    <a:pt x="2275250" y="0"/>
                  </a:lnTo>
                  <a:close/>
                </a:path>
              </a:pathLst>
            </a:custGeom>
            <a:solidFill>
              <a:srgbClr val="23D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3476" y="4764036"/>
              <a:ext cx="106616" cy="435851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9579102" y="4786122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3540" y="4764036"/>
              <a:ext cx="106616" cy="43585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9329166" y="4786122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2268" y="4764036"/>
              <a:ext cx="106616" cy="43585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9057894" y="4786122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9284" y="4776228"/>
              <a:ext cx="106616" cy="43585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804909" y="4798314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85632" y="4764036"/>
              <a:ext cx="106616" cy="43585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8541258" y="4786122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23503" y="4764036"/>
              <a:ext cx="106616" cy="43585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8279129" y="4786122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3704" y="4764036"/>
              <a:ext cx="106616" cy="435851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9879330" y="4786122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519"/>
                  </a:lnTo>
                </a:path>
              </a:pathLst>
            </a:custGeom>
            <a:ln w="25400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972555" y="1822704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h="383539">
                  <a:moveTo>
                    <a:pt x="0" y="0"/>
                  </a:moveTo>
                  <a:lnTo>
                    <a:pt x="0" y="383540"/>
                  </a:lnTo>
                </a:path>
              </a:pathLst>
            </a:custGeom>
            <a:ln w="9525">
              <a:solidFill>
                <a:srgbClr val="052C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4788" y="2170176"/>
              <a:ext cx="3515867" cy="8001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592070" y="2193290"/>
              <a:ext cx="3381375" cy="606425"/>
            </a:xfrm>
            <a:custGeom>
              <a:avLst/>
              <a:gdLst/>
              <a:ahLst/>
              <a:cxnLst/>
              <a:rect l="l" t="t" r="r" b="b"/>
              <a:pathLst>
                <a:path w="3381375" h="606425">
                  <a:moveTo>
                    <a:pt x="14097" y="490474"/>
                  </a:moveTo>
                  <a:lnTo>
                    <a:pt x="8128" y="494030"/>
                  </a:lnTo>
                  <a:lnTo>
                    <a:pt x="2031" y="497586"/>
                  </a:lnTo>
                  <a:lnTo>
                    <a:pt x="0" y="505333"/>
                  </a:lnTo>
                  <a:lnTo>
                    <a:pt x="58928" y="606425"/>
                  </a:lnTo>
                  <a:lnTo>
                    <a:pt x="73660" y="581151"/>
                  </a:lnTo>
                  <a:lnTo>
                    <a:pt x="46228" y="581151"/>
                  </a:lnTo>
                  <a:lnTo>
                    <a:pt x="46228" y="534307"/>
                  </a:lnTo>
                  <a:lnTo>
                    <a:pt x="25400" y="498601"/>
                  </a:lnTo>
                  <a:lnTo>
                    <a:pt x="21971" y="492506"/>
                  </a:lnTo>
                  <a:lnTo>
                    <a:pt x="14097" y="490474"/>
                  </a:lnTo>
                  <a:close/>
                </a:path>
                <a:path w="3381375" h="606425">
                  <a:moveTo>
                    <a:pt x="46228" y="534307"/>
                  </a:moveTo>
                  <a:lnTo>
                    <a:pt x="46228" y="581151"/>
                  </a:lnTo>
                  <a:lnTo>
                    <a:pt x="71628" y="581151"/>
                  </a:lnTo>
                  <a:lnTo>
                    <a:pt x="71628" y="574801"/>
                  </a:lnTo>
                  <a:lnTo>
                    <a:pt x="48006" y="574801"/>
                  </a:lnTo>
                  <a:lnTo>
                    <a:pt x="58928" y="556078"/>
                  </a:lnTo>
                  <a:lnTo>
                    <a:pt x="46228" y="534307"/>
                  </a:lnTo>
                  <a:close/>
                </a:path>
                <a:path w="3381375" h="606425">
                  <a:moveTo>
                    <a:pt x="103759" y="490474"/>
                  </a:moveTo>
                  <a:lnTo>
                    <a:pt x="95885" y="492506"/>
                  </a:lnTo>
                  <a:lnTo>
                    <a:pt x="92456" y="498601"/>
                  </a:lnTo>
                  <a:lnTo>
                    <a:pt x="71628" y="534307"/>
                  </a:lnTo>
                  <a:lnTo>
                    <a:pt x="71628" y="581151"/>
                  </a:lnTo>
                  <a:lnTo>
                    <a:pt x="73660" y="581151"/>
                  </a:lnTo>
                  <a:lnTo>
                    <a:pt x="117856" y="505333"/>
                  </a:lnTo>
                  <a:lnTo>
                    <a:pt x="115824" y="497586"/>
                  </a:lnTo>
                  <a:lnTo>
                    <a:pt x="109728" y="494030"/>
                  </a:lnTo>
                  <a:lnTo>
                    <a:pt x="103759" y="490474"/>
                  </a:lnTo>
                  <a:close/>
                </a:path>
                <a:path w="3381375" h="606425">
                  <a:moveTo>
                    <a:pt x="58928" y="556078"/>
                  </a:moveTo>
                  <a:lnTo>
                    <a:pt x="48006" y="574801"/>
                  </a:lnTo>
                  <a:lnTo>
                    <a:pt x="69850" y="574801"/>
                  </a:lnTo>
                  <a:lnTo>
                    <a:pt x="58928" y="556078"/>
                  </a:lnTo>
                  <a:close/>
                </a:path>
                <a:path w="3381375" h="606425">
                  <a:moveTo>
                    <a:pt x="71628" y="534307"/>
                  </a:moveTo>
                  <a:lnTo>
                    <a:pt x="58928" y="556078"/>
                  </a:lnTo>
                  <a:lnTo>
                    <a:pt x="69850" y="574801"/>
                  </a:lnTo>
                  <a:lnTo>
                    <a:pt x="71628" y="574801"/>
                  </a:lnTo>
                  <a:lnTo>
                    <a:pt x="71628" y="534307"/>
                  </a:lnTo>
                  <a:close/>
                </a:path>
                <a:path w="3381375" h="606425">
                  <a:moveTo>
                    <a:pt x="3380867" y="0"/>
                  </a:moveTo>
                  <a:lnTo>
                    <a:pt x="51943" y="0"/>
                  </a:lnTo>
                  <a:lnTo>
                    <a:pt x="46228" y="5714"/>
                  </a:lnTo>
                  <a:lnTo>
                    <a:pt x="46228" y="534307"/>
                  </a:lnTo>
                  <a:lnTo>
                    <a:pt x="58928" y="556078"/>
                  </a:lnTo>
                  <a:lnTo>
                    <a:pt x="71627" y="534307"/>
                  </a:lnTo>
                  <a:lnTo>
                    <a:pt x="71628" y="25400"/>
                  </a:lnTo>
                  <a:lnTo>
                    <a:pt x="58928" y="25400"/>
                  </a:lnTo>
                  <a:lnTo>
                    <a:pt x="71628" y="12700"/>
                  </a:lnTo>
                  <a:lnTo>
                    <a:pt x="3380867" y="12700"/>
                  </a:lnTo>
                  <a:lnTo>
                    <a:pt x="3380867" y="0"/>
                  </a:lnTo>
                  <a:close/>
                </a:path>
                <a:path w="3381375" h="606425">
                  <a:moveTo>
                    <a:pt x="71628" y="12700"/>
                  </a:moveTo>
                  <a:lnTo>
                    <a:pt x="58928" y="25400"/>
                  </a:lnTo>
                  <a:lnTo>
                    <a:pt x="71628" y="25400"/>
                  </a:lnTo>
                  <a:lnTo>
                    <a:pt x="71628" y="12700"/>
                  </a:lnTo>
                  <a:close/>
                </a:path>
                <a:path w="3381375" h="606425">
                  <a:moveTo>
                    <a:pt x="3380867" y="12700"/>
                  </a:moveTo>
                  <a:lnTo>
                    <a:pt x="71628" y="12700"/>
                  </a:lnTo>
                  <a:lnTo>
                    <a:pt x="71628" y="25400"/>
                  </a:lnTo>
                  <a:lnTo>
                    <a:pt x="3380867" y="25400"/>
                  </a:lnTo>
                  <a:lnTo>
                    <a:pt x="3380867" y="1270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1408" y="2170176"/>
              <a:ext cx="3278124" cy="800100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973317" y="2193290"/>
              <a:ext cx="3143885" cy="606425"/>
            </a:xfrm>
            <a:custGeom>
              <a:avLst/>
              <a:gdLst/>
              <a:ahLst/>
              <a:cxnLst/>
              <a:rect l="l" t="t" r="r" b="b"/>
              <a:pathLst>
                <a:path w="3143884" h="606425">
                  <a:moveTo>
                    <a:pt x="3039745" y="490474"/>
                  </a:moveTo>
                  <a:lnTo>
                    <a:pt x="3027553" y="497586"/>
                  </a:lnTo>
                  <a:lnTo>
                    <a:pt x="3025521" y="505333"/>
                  </a:lnTo>
                  <a:lnTo>
                    <a:pt x="3084576" y="606425"/>
                  </a:lnTo>
                  <a:lnTo>
                    <a:pt x="3099307" y="581151"/>
                  </a:lnTo>
                  <a:lnTo>
                    <a:pt x="3071876" y="581151"/>
                  </a:lnTo>
                  <a:lnTo>
                    <a:pt x="3071749" y="534089"/>
                  </a:lnTo>
                  <a:lnTo>
                    <a:pt x="3047491" y="492506"/>
                  </a:lnTo>
                  <a:lnTo>
                    <a:pt x="3039745" y="490474"/>
                  </a:lnTo>
                  <a:close/>
                </a:path>
                <a:path w="3143884" h="606425">
                  <a:moveTo>
                    <a:pt x="3071876" y="534307"/>
                  </a:moveTo>
                  <a:lnTo>
                    <a:pt x="3071876" y="581151"/>
                  </a:lnTo>
                  <a:lnTo>
                    <a:pt x="3097276" y="581151"/>
                  </a:lnTo>
                  <a:lnTo>
                    <a:pt x="3097276" y="574801"/>
                  </a:lnTo>
                  <a:lnTo>
                    <a:pt x="3073527" y="574801"/>
                  </a:lnTo>
                  <a:lnTo>
                    <a:pt x="3084512" y="555969"/>
                  </a:lnTo>
                  <a:lnTo>
                    <a:pt x="3071876" y="534307"/>
                  </a:lnTo>
                  <a:close/>
                </a:path>
                <a:path w="3143884" h="606425">
                  <a:moveTo>
                    <a:pt x="3129280" y="490474"/>
                  </a:moveTo>
                  <a:lnTo>
                    <a:pt x="3121533" y="492506"/>
                  </a:lnTo>
                  <a:lnTo>
                    <a:pt x="3097276" y="534089"/>
                  </a:lnTo>
                  <a:lnTo>
                    <a:pt x="3097276" y="581151"/>
                  </a:lnTo>
                  <a:lnTo>
                    <a:pt x="3099307" y="581151"/>
                  </a:lnTo>
                  <a:lnTo>
                    <a:pt x="3143504" y="505333"/>
                  </a:lnTo>
                  <a:lnTo>
                    <a:pt x="3141472" y="497586"/>
                  </a:lnTo>
                  <a:lnTo>
                    <a:pt x="3129280" y="490474"/>
                  </a:lnTo>
                  <a:close/>
                </a:path>
                <a:path w="3143884" h="606425">
                  <a:moveTo>
                    <a:pt x="3084512" y="555969"/>
                  </a:moveTo>
                  <a:lnTo>
                    <a:pt x="3073527" y="574801"/>
                  </a:lnTo>
                  <a:lnTo>
                    <a:pt x="3095498" y="574801"/>
                  </a:lnTo>
                  <a:lnTo>
                    <a:pt x="3084512" y="555969"/>
                  </a:lnTo>
                  <a:close/>
                </a:path>
                <a:path w="3143884" h="606425">
                  <a:moveTo>
                    <a:pt x="3097276" y="534089"/>
                  </a:moveTo>
                  <a:lnTo>
                    <a:pt x="3084512" y="555969"/>
                  </a:lnTo>
                  <a:lnTo>
                    <a:pt x="3095498" y="574801"/>
                  </a:lnTo>
                  <a:lnTo>
                    <a:pt x="3097276" y="574801"/>
                  </a:lnTo>
                  <a:lnTo>
                    <a:pt x="3097276" y="534089"/>
                  </a:lnTo>
                  <a:close/>
                </a:path>
                <a:path w="3143884" h="606425">
                  <a:moveTo>
                    <a:pt x="3071876" y="12700"/>
                  </a:moveTo>
                  <a:lnTo>
                    <a:pt x="3071876" y="534307"/>
                  </a:lnTo>
                  <a:lnTo>
                    <a:pt x="3084512" y="555969"/>
                  </a:lnTo>
                  <a:lnTo>
                    <a:pt x="3097149" y="534307"/>
                  </a:lnTo>
                  <a:lnTo>
                    <a:pt x="3097276" y="25400"/>
                  </a:lnTo>
                  <a:lnTo>
                    <a:pt x="3084576" y="25400"/>
                  </a:lnTo>
                  <a:lnTo>
                    <a:pt x="3071876" y="12700"/>
                  </a:lnTo>
                  <a:close/>
                </a:path>
                <a:path w="3143884" h="606425">
                  <a:moveTo>
                    <a:pt x="3091561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071876" y="25400"/>
                  </a:lnTo>
                  <a:lnTo>
                    <a:pt x="3071876" y="12700"/>
                  </a:lnTo>
                  <a:lnTo>
                    <a:pt x="3097276" y="12700"/>
                  </a:lnTo>
                  <a:lnTo>
                    <a:pt x="3097276" y="5714"/>
                  </a:lnTo>
                  <a:lnTo>
                    <a:pt x="3091561" y="0"/>
                  </a:lnTo>
                  <a:close/>
                </a:path>
                <a:path w="3143884" h="606425">
                  <a:moveTo>
                    <a:pt x="3097276" y="12700"/>
                  </a:moveTo>
                  <a:lnTo>
                    <a:pt x="3071876" y="12700"/>
                  </a:lnTo>
                  <a:lnTo>
                    <a:pt x="3084576" y="25400"/>
                  </a:lnTo>
                  <a:lnTo>
                    <a:pt x="3097276" y="25400"/>
                  </a:lnTo>
                  <a:lnTo>
                    <a:pt x="3097276" y="1270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Percentile: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8482" y="1120729"/>
            <a:ext cx="11182985" cy="46545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5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number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expresses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given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percent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lower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than</a:t>
            </a:r>
            <a:endParaRPr sz="2400">
              <a:latin typeface="Times New Roman"/>
              <a:cs typeface="Times New Roman"/>
            </a:endParaRPr>
          </a:p>
          <a:p>
            <a:pPr marL="355600" marR="655955" indent="-342900">
              <a:lnSpc>
                <a:spcPct val="114999"/>
              </a:lnSpc>
              <a:spcBef>
                <a:spcPts val="5"/>
              </a:spcBef>
              <a:buClr>
                <a:srgbClr val="00FFFF"/>
              </a:buClr>
              <a:buSzPct val="75000"/>
              <a:buAutoNum type="arabicPeriod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Example:We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array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ages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people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working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same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office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ages =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[25,31,43,48,50,41,39,60,52,32,27,46,47,55]</a:t>
            </a:r>
            <a:endParaRPr sz="2400">
              <a:latin typeface="Times New Roman"/>
              <a:cs typeface="Times New Roman"/>
            </a:endParaRPr>
          </a:p>
          <a:p>
            <a:pPr marL="660400">
              <a:lnSpc>
                <a:spcPct val="100000"/>
              </a:lnSpc>
              <a:spcBef>
                <a:spcPts val="430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What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75. percentile?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answer is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48, meaning that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75%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people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48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endParaRPr sz="2400">
              <a:latin typeface="Times New Roman"/>
              <a:cs typeface="Times New Roman"/>
            </a:endParaRPr>
          </a:p>
          <a:p>
            <a:pPr marL="660400" marR="9438005">
              <a:lnSpc>
                <a:spcPct val="114999"/>
              </a:lnSpc>
              <a:spcBef>
                <a:spcPts val="5"/>
              </a:spcBef>
            </a:pP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younger. </a:t>
            </a:r>
            <a:r>
              <a:rPr sz="2400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Steps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660400" marR="5048250" lvl="1" indent="381000">
              <a:lnSpc>
                <a:spcPts val="3310"/>
              </a:lnSpc>
              <a:spcBef>
                <a:spcPts val="18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Arrange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ascending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order [25,27,31,32,39,41,43,46,47,48,50,52,55,60]</a:t>
            </a:r>
            <a:endParaRPr sz="2400">
              <a:latin typeface="Times New Roman"/>
              <a:cs typeface="Times New Roman"/>
            </a:endParaRPr>
          </a:p>
          <a:p>
            <a:pPr marL="1041400" lvl="1" indent="-381000">
              <a:lnSpc>
                <a:spcPct val="100000"/>
              </a:lnSpc>
              <a:spcBef>
                <a:spcPts val="25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Rank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Percentile/100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*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(number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things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660400" marR="5080">
              <a:lnSpc>
                <a:spcPct val="114999"/>
              </a:lnSpc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Rank=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0.75*14=10.5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take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round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11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then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subtract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 zero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index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so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rank=10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with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48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100"/>
              </a:spcBef>
            </a:pPr>
            <a:r>
              <a:rPr b="1" spc="-10" dirty="0">
                <a:latin typeface="Times New Roman"/>
                <a:cs typeface="Times New Roman"/>
              </a:rPr>
              <a:t>Percentile: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8482" y="1120729"/>
            <a:ext cx="10701020" cy="255079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354965" algn="l"/>
              </a:tabLst>
            </a:pPr>
            <a:r>
              <a:rPr sz="1800" spc="-25" dirty="0">
                <a:solidFill>
                  <a:srgbClr val="00FFFF"/>
                </a:solidFill>
                <a:latin typeface="Times New Roman"/>
                <a:cs typeface="Times New Roman"/>
              </a:rPr>
              <a:t>1.</a:t>
            </a:r>
            <a:r>
              <a:rPr sz="1800" dirty="0">
                <a:solidFill>
                  <a:srgbClr val="00FFFF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Scores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certain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standardized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test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 of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500,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standard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deviation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endParaRPr sz="240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  <a:spcBef>
                <a:spcPts val="434"/>
              </a:spcBef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100.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What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score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would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 need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fall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at 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84th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percentile?600</a:t>
            </a:r>
            <a:endParaRPr sz="2400">
              <a:latin typeface="Times New Roman"/>
              <a:cs typeface="Times New Roman"/>
            </a:endParaRPr>
          </a:p>
          <a:p>
            <a:pPr marL="478790">
              <a:lnSpc>
                <a:spcPct val="100000"/>
              </a:lnSpc>
              <a:spcBef>
                <a:spcPts val="434"/>
              </a:spcBef>
              <a:tabLst>
                <a:tab pos="812800" algn="l"/>
              </a:tabLst>
            </a:pPr>
            <a:r>
              <a:rPr sz="1800" spc="-50" dirty="0">
                <a:solidFill>
                  <a:srgbClr val="00FFFF"/>
                </a:solidFill>
                <a:latin typeface="Microsoft Sans Serif"/>
                <a:cs typeface="Microsoft Sans Serif"/>
              </a:rPr>
              <a:t>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-610" dirty="0">
                <a:solidFill>
                  <a:srgbClr val="FFFFFF"/>
                </a:solidFill>
                <a:latin typeface="Microsoft Sans Serif"/>
                <a:cs typeface="Microsoft Sans Serif"/>
              </a:rPr>
              <a:t>%£</a:t>
            </a:r>
            <a:endParaRPr sz="2400">
              <a:latin typeface="Microsoft Sans Serif"/>
              <a:cs typeface="Microsoft Sans Serif"/>
            </a:endParaRPr>
          </a:p>
          <a:p>
            <a:pPr marL="431800">
              <a:lnSpc>
                <a:spcPct val="100000"/>
              </a:lnSpc>
              <a:spcBef>
                <a:spcPts val="430"/>
              </a:spcBef>
              <a:tabLst>
                <a:tab pos="812800" algn="l"/>
              </a:tabLst>
            </a:pPr>
            <a:r>
              <a:rPr sz="1800" spc="-25" dirty="0">
                <a:solidFill>
                  <a:srgbClr val="00FFFF"/>
                </a:solidFill>
                <a:latin typeface="Times New Roman"/>
                <a:cs typeface="Times New Roman"/>
              </a:rPr>
              <a:t>B.</a:t>
            </a:r>
            <a:r>
              <a:rPr sz="1800" dirty="0">
                <a:solidFill>
                  <a:srgbClr val="00FFFF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400</a:t>
            </a:r>
            <a:endParaRPr sz="2400">
              <a:latin typeface="Times New Roman"/>
              <a:cs typeface="Times New Roman"/>
            </a:endParaRPr>
          </a:p>
          <a:p>
            <a:pPr marL="431800">
              <a:lnSpc>
                <a:spcPct val="100000"/>
              </a:lnSpc>
              <a:spcBef>
                <a:spcPts val="434"/>
              </a:spcBef>
              <a:tabLst>
                <a:tab pos="812800" algn="l"/>
              </a:tabLst>
            </a:pPr>
            <a:r>
              <a:rPr sz="1800" spc="-25" dirty="0">
                <a:solidFill>
                  <a:srgbClr val="00FFFF"/>
                </a:solidFill>
                <a:latin typeface="Microsoft Sans Serif"/>
                <a:cs typeface="Microsoft Sans Serif"/>
              </a:rPr>
              <a:t>:θ</a:t>
            </a:r>
            <a:r>
              <a:rPr sz="1800" dirty="0">
                <a:solidFill>
                  <a:srgbClr val="00FFFF"/>
                </a:solidFill>
                <a:latin typeface="Microsoft Sans Serif"/>
                <a:cs typeface="Microsoft Sans Serif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eỲỲ</a:t>
            </a:r>
            <a:endParaRPr sz="2400">
              <a:latin typeface="Microsoft Sans Serif"/>
              <a:cs typeface="Microsoft Sans Serif"/>
            </a:endParaRPr>
          </a:p>
          <a:p>
            <a:pPr marL="431800">
              <a:lnSpc>
                <a:spcPct val="100000"/>
              </a:lnSpc>
              <a:spcBef>
                <a:spcPts val="430"/>
              </a:spcBef>
              <a:tabLst>
                <a:tab pos="812800" algn="l"/>
              </a:tabLst>
            </a:pPr>
            <a:r>
              <a:rPr sz="1800" spc="-25" dirty="0">
                <a:solidFill>
                  <a:srgbClr val="00FFFF"/>
                </a:solidFill>
                <a:latin typeface="Times New Roman"/>
                <a:cs typeface="Times New Roman"/>
              </a:rPr>
              <a:t>D.</a:t>
            </a:r>
            <a:r>
              <a:rPr sz="1800" dirty="0">
                <a:solidFill>
                  <a:srgbClr val="00FFFF"/>
                </a:solidFill>
                <a:latin typeface="Times New Roman"/>
                <a:cs typeface="Times New Roman"/>
              </a:rPr>
              <a:t>	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600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64680" y="4396740"/>
            <a:ext cx="2959607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887" y="-42470"/>
            <a:ext cx="10888345" cy="1915160"/>
          </a:xfrm>
          <a:prstGeom prst="rect">
            <a:avLst/>
          </a:prstGeom>
        </p:spPr>
        <p:txBody>
          <a:bodyPr vert="horz" wrap="square" lIns="0" tIns="260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50"/>
              </a:spcBef>
            </a:pPr>
            <a:r>
              <a:rPr b="1" spc="-10" dirty="0">
                <a:latin typeface="Times New Roman"/>
                <a:cs typeface="Times New Roman"/>
              </a:rPr>
              <a:t>Skewness</a:t>
            </a:r>
          </a:p>
          <a:p>
            <a:pPr marL="648335" marR="5080" indent="-265430">
              <a:lnSpc>
                <a:spcPct val="114999"/>
              </a:lnSpc>
              <a:spcBef>
                <a:spcPts val="545"/>
              </a:spcBef>
            </a:pPr>
            <a:r>
              <a:rPr sz="2400" dirty="0">
                <a:latin typeface="Tahoma"/>
                <a:cs typeface="Tahoma"/>
              </a:rPr>
              <a:t>Skewness</a:t>
            </a:r>
            <a:r>
              <a:rPr sz="2400" spc="-12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is</a:t>
            </a:r>
            <a:r>
              <a:rPr sz="2400" spc="-10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the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35" dirty="0">
                <a:latin typeface="Tahoma"/>
                <a:cs typeface="Tahoma"/>
              </a:rPr>
              <a:t>measure</a:t>
            </a:r>
            <a:r>
              <a:rPr sz="2400" spc="-140" dirty="0">
                <a:latin typeface="Tahoma"/>
                <a:cs typeface="Tahoma"/>
              </a:rPr>
              <a:t> </a:t>
            </a:r>
            <a:r>
              <a:rPr sz="2400" spc="60" dirty="0">
                <a:latin typeface="Tahoma"/>
                <a:cs typeface="Tahoma"/>
              </a:rPr>
              <a:t>of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how</a:t>
            </a:r>
            <a:r>
              <a:rPr sz="2400" spc="-8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much</a:t>
            </a:r>
            <a:r>
              <a:rPr sz="2400" spc="-10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the</a:t>
            </a:r>
            <a:r>
              <a:rPr sz="2400" spc="-11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probability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distribution</a:t>
            </a:r>
            <a:r>
              <a:rPr sz="2400" spc="-100" dirty="0">
                <a:latin typeface="Tahoma"/>
                <a:cs typeface="Tahoma"/>
              </a:rPr>
              <a:t> </a:t>
            </a:r>
            <a:r>
              <a:rPr sz="2400" spc="60" dirty="0">
                <a:latin typeface="Tahoma"/>
                <a:cs typeface="Tahoma"/>
              </a:rPr>
              <a:t>of</a:t>
            </a:r>
            <a:r>
              <a:rPr sz="2400" spc="-85" dirty="0">
                <a:latin typeface="Tahoma"/>
                <a:cs typeface="Tahoma"/>
              </a:rPr>
              <a:t> a</a:t>
            </a:r>
            <a:r>
              <a:rPr sz="2400" spc="-9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random variable</a:t>
            </a:r>
            <a:r>
              <a:rPr sz="2400" spc="-12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deviates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from</a:t>
            </a:r>
            <a:r>
              <a:rPr sz="2400" spc="-10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the</a:t>
            </a:r>
            <a:r>
              <a:rPr sz="2400" spc="-114" dirty="0">
                <a:latin typeface="Tahoma"/>
                <a:cs typeface="Tahoma"/>
              </a:rPr>
              <a:t> </a:t>
            </a:r>
            <a:r>
              <a:rPr sz="2400" u="heavy" spc="-10" dirty="0"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normal</a:t>
            </a:r>
            <a:r>
              <a:rPr sz="2400" u="heavy" spc="-114" dirty="0"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 </a:t>
            </a:r>
            <a:r>
              <a:rPr sz="2400" u="heavy" spc="-10" dirty="0">
                <a:uFill>
                  <a:solidFill>
                    <a:srgbClr val="FFFFFF"/>
                  </a:solidFill>
                </a:uFill>
                <a:latin typeface="Tahoma"/>
                <a:cs typeface="Tahoma"/>
                <a:hlinkClick r:id="rId2"/>
              </a:rPr>
              <a:t>distribution</a:t>
            </a:r>
            <a:r>
              <a:rPr sz="2400" spc="-10" dirty="0">
                <a:latin typeface="Tahoma"/>
                <a:cs typeface="Tahoma"/>
              </a:rPr>
              <a:t>.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8800" y="2268093"/>
            <a:ext cx="4509770" cy="128778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There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are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two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types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skewness: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Positive</a:t>
            </a:r>
            <a:r>
              <a:rPr sz="2400" spc="-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6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2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Right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Skewness</a:t>
            </a:r>
            <a:endParaRPr sz="24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Negative</a:t>
            </a:r>
            <a:r>
              <a:rPr sz="2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170" dirty="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sz="2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Left</a:t>
            </a:r>
            <a:r>
              <a:rPr sz="2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Skewness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212" y="147954"/>
            <a:ext cx="86296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365" dirty="0">
                <a:latin typeface="Tahoma"/>
                <a:cs typeface="Tahoma"/>
              </a:rPr>
              <a:t>Symmetric/Normal</a:t>
            </a:r>
            <a:r>
              <a:rPr b="1" spc="-220" dirty="0">
                <a:latin typeface="Tahoma"/>
                <a:cs typeface="Tahoma"/>
              </a:rPr>
              <a:t> 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82711" y="1712976"/>
            <a:ext cx="2241804" cy="26410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0291" y="1973021"/>
            <a:ext cx="4739640" cy="1120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value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skewness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normal</a:t>
            </a:r>
            <a:endParaRPr sz="2400">
              <a:latin typeface="Tahoma"/>
              <a:cs typeface="Tahoma"/>
            </a:endParaRPr>
          </a:p>
          <a:p>
            <a:pPr marL="1270" algn="ctr">
              <a:lnSpc>
                <a:spcPts val="2870"/>
              </a:lnSpc>
              <a:spcBef>
                <a:spcPts val="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distribution</a:t>
            </a:r>
            <a:r>
              <a:rPr sz="2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zero.</a:t>
            </a:r>
            <a:endParaRPr sz="2400">
              <a:latin typeface="Tahoma"/>
              <a:cs typeface="Tahoma"/>
            </a:endParaRPr>
          </a:p>
          <a:p>
            <a:pPr marL="76200" algn="ctr">
              <a:lnSpc>
                <a:spcPts val="2870"/>
              </a:lnSpc>
            </a:pPr>
            <a:r>
              <a:rPr sz="2400" b="1" spc="-190" dirty="0">
                <a:solidFill>
                  <a:srgbClr val="FFFFFF"/>
                </a:solidFill>
                <a:latin typeface="Tahoma"/>
                <a:cs typeface="Tahoma"/>
              </a:rPr>
              <a:t>mode</a:t>
            </a:r>
            <a:r>
              <a:rPr sz="24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5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4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Tahoma"/>
                <a:cs typeface="Tahoma"/>
              </a:rPr>
              <a:t>median</a:t>
            </a:r>
            <a:r>
              <a:rPr sz="240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590" dirty="0">
                <a:solidFill>
                  <a:srgbClr val="FFFFFF"/>
                </a:solidFill>
                <a:latin typeface="Tahoma"/>
                <a:cs typeface="Tahoma"/>
              </a:rPr>
              <a:t>=</a:t>
            </a:r>
            <a:r>
              <a:rPr sz="24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65264" y="4465320"/>
            <a:ext cx="3925824" cy="209245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9544" y="147065"/>
            <a:ext cx="69742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75075" algn="l"/>
              </a:tabLst>
            </a:pPr>
            <a:r>
              <a:rPr b="1" dirty="0">
                <a:latin typeface="Times New Roman"/>
                <a:cs typeface="Times New Roman"/>
              </a:rPr>
              <a:t>Right</a:t>
            </a:r>
            <a:r>
              <a:rPr b="1" spc="-105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Skewed</a:t>
            </a:r>
            <a:r>
              <a:rPr b="1"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Times New Roman"/>
                <a:cs typeface="Times New Roman"/>
              </a:rPr>
              <a:t>Distribution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7431" y="1644395"/>
            <a:ext cx="3168396" cy="27416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2740" y="4556759"/>
            <a:ext cx="4928615" cy="17678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60959" y="1946634"/>
            <a:ext cx="5532120" cy="1287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95"/>
              </a:spcBef>
            </a:pP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value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skewness</a:t>
            </a:r>
            <a:r>
              <a:rPr sz="24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right</a:t>
            </a:r>
            <a:r>
              <a:rPr sz="2400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skewed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distribution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less</a:t>
            </a:r>
            <a:r>
              <a:rPr sz="2400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than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zero.</a:t>
            </a:r>
            <a:endParaRPr sz="2400">
              <a:latin typeface="Tahoma"/>
              <a:cs typeface="Tahoma"/>
            </a:endParaRPr>
          </a:p>
          <a:p>
            <a:pPr marL="1243965">
              <a:lnSpc>
                <a:spcPct val="100000"/>
              </a:lnSpc>
              <a:spcBef>
                <a:spcPts val="434"/>
              </a:spcBef>
            </a:pPr>
            <a:r>
              <a:rPr sz="2400" b="1" spc="-190" dirty="0">
                <a:solidFill>
                  <a:srgbClr val="FFFFFF"/>
                </a:solidFill>
                <a:latin typeface="Tahoma"/>
                <a:cs typeface="Tahoma"/>
              </a:rPr>
              <a:t>mode</a:t>
            </a:r>
            <a:r>
              <a:rPr sz="24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590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24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Tahoma"/>
                <a:cs typeface="Tahoma"/>
              </a:rPr>
              <a:t>median</a:t>
            </a:r>
            <a:r>
              <a:rPr sz="2400" b="1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590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2400" b="1" spc="-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315" y="141554"/>
            <a:ext cx="659510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Left</a:t>
            </a:r>
            <a:r>
              <a:rPr b="1" spc="-3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Skewed</a:t>
            </a:r>
            <a:r>
              <a:rPr b="1" spc="-4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0959" y="1946634"/>
            <a:ext cx="5295265" cy="1287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95"/>
              </a:spcBef>
            </a:pP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2400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value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skewness</a:t>
            </a:r>
            <a:r>
              <a:rPr sz="2400" spc="-1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2400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4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left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skewed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distribution</a:t>
            </a:r>
            <a:r>
              <a:rPr sz="2400" spc="-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2400" spc="-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ahoma"/>
                <a:cs typeface="Tahoma"/>
              </a:rPr>
              <a:t>less</a:t>
            </a:r>
            <a:r>
              <a:rPr sz="2400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than</a:t>
            </a:r>
            <a:r>
              <a:rPr sz="2400" spc="-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ahoma"/>
                <a:cs typeface="Tahoma"/>
              </a:rPr>
              <a:t>zero.</a:t>
            </a:r>
            <a:endParaRPr sz="2400">
              <a:latin typeface="Tahoma"/>
              <a:cs typeface="Tahoma"/>
            </a:endParaRPr>
          </a:p>
          <a:p>
            <a:pPr marL="1158240">
              <a:lnSpc>
                <a:spcPct val="100000"/>
              </a:lnSpc>
              <a:spcBef>
                <a:spcPts val="434"/>
              </a:spcBef>
            </a:pPr>
            <a:r>
              <a:rPr sz="2400" b="1" spc="-225" dirty="0">
                <a:solidFill>
                  <a:srgbClr val="FFFFFF"/>
                </a:solidFill>
                <a:latin typeface="Tahoma"/>
                <a:cs typeface="Tahoma"/>
              </a:rPr>
              <a:t>mean</a:t>
            </a:r>
            <a:r>
              <a:rPr sz="24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590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2400" b="1" spc="-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195" dirty="0">
                <a:solidFill>
                  <a:srgbClr val="FFFFFF"/>
                </a:solidFill>
                <a:latin typeface="Tahoma"/>
                <a:cs typeface="Tahoma"/>
              </a:rPr>
              <a:t>median</a:t>
            </a:r>
            <a:r>
              <a:rPr sz="24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590" dirty="0">
                <a:solidFill>
                  <a:srgbClr val="FFFFFF"/>
                </a:solidFill>
                <a:latin typeface="Tahoma"/>
                <a:cs typeface="Tahoma"/>
              </a:rPr>
              <a:t>&lt;</a:t>
            </a:r>
            <a:r>
              <a:rPr sz="2400" b="1" spc="-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Tahoma"/>
                <a:cs typeface="Tahoma"/>
              </a:rPr>
              <a:t>mode</a:t>
            </a:r>
            <a:endParaRPr sz="2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8956" y="1656588"/>
            <a:ext cx="3160776" cy="26837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7228" y="4527803"/>
            <a:ext cx="4904232" cy="180441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3916" y="1018032"/>
            <a:ext cx="8827008" cy="4965192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098" y="254000"/>
            <a:ext cx="34277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Correlation</a:t>
            </a:r>
            <a:r>
              <a:rPr b="1" spc="-150" dirty="0">
                <a:latin typeface="Times New Roman"/>
                <a:cs typeface="Times New Roman"/>
              </a:rPr>
              <a:t> </a:t>
            </a:r>
            <a:r>
              <a:rPr b="1" spc="-5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198" y="970914"/>
            <a:ext cx="10808335" cy="38119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4999"/>
              </a:lnSpc>
              <a:spcBef>
                <a:spcPts val="100"/>
              </a:spcBef>
              <a:buClr>
                <a:srgbClr val="00FFFF"/>
              </a:buClr>
              <a:buSzPct val="75000"/>
              <a:buAutoNum type="arabicPeriod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used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find 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relationship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two variables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important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real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because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predict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variable.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Clr>
                <a:srgbClr val="00FFFF"/>
              </a:buClr>
              <a:buFont typeface="Times New Roman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our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daily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life:</a:t>
            </a:r>
            <a:endParaRPr sz="2400">
              <a:latin typeface="Times New Roman"/>
              <a:cs typeface="Times New Roman"/>
            </a:endParaRPr>
          </a:p>
          <a:p>
            <a:pPr marL="812165" lvl="1" indent="-380365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8121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more time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spend running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treadmill,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more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calories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will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burn.</a:t>
            </a:r>
            <a:endParaRPr sz="2400">
              <a:latin typeface="Times New Roman"/>
              <a:cs typeface="Times New Roman"/>
            </a:endParaRPr>
          </a:p>
          <a:p>
            <a:pPr marL="812165" lvl="1" indent="-3803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8121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more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money</a:t>
            </a:r>
            <a:r>
              <a:rPr sz="24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 save,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more financially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secure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feel.</a:t>
            </a:r>
            <a:endParaRPr sz="2400">
              <a:latin typeface="Times New Roman"/>
              <a:cs typeface="Times New Roman"/>
            </a:endParaRPr>
          </a:p>
          <a:p>
            <a:pPr marL="812165" lvl="1" indent="-3803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8121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more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cigarettes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smoked,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higher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stress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level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980"/>
              </a:spcBef>
              <a:buClr>
                <a:srgbClr val="00FFFF"/>
              </a:buClr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Scatter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plot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visualization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correlation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098" y="254000"/>
            <a:ext cx="74409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The</a:t>
            </a:r>
            <a:r>
              <a:rPr b="1" spc="-7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Correlation</a:t>
            </a:r>
            <a:r>
              <a:rPr b="1" spc="-8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Coefficient: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198" y="970914"/>
            <a:ext cx="10771505" cy="465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742950" indent="-342900">
              <a:lnSpc>
                <a:spcPct val="114999"/>
              </a:lnSpc>
              <a:spcBef>
                <a:spcPts val="100"/>
              </a:spcBef>
              <a:buClr>
                <a:srgbClr val="00FFFF"/>
              </a:buClr>
              <a:buSzPct val="75000"/>
              <a:buAutoNum type="arabicPeriod"/>
              <a:tabLst>
                <a:tab pos="3556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correlation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coefficient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(r)/pearson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indicates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measure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strength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relationship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two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variables.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Possible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correlations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range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+1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–1.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Direction</a:t>
            </a:r>
            <a:r>
              <a:rPr sz="24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correlation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041400" marR="31750" lvl="1" indent="-381635">
              <a:lnSpc>
                <a:spcPct val="114999"/>
              </a:lnSpc>
              <a:buClr>
                <a:srgbClr val="00FFFF"/>
              </a:buClr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correlation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–1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indicates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perfect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negative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correlation,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meaning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one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variable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goes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up, 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other goes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down.</a:t>
            </a:r>
            <a:endParaRPr sz="2400">
              <a:latin typeface="Times New Roman"/>
              <a:cs typeface="Times New Roman"/>
            </a:endParaRPr>
          </a:p>
          <a:p>
            <a:pPr marL="1041400" marR="5080" lvl="1" indent="-381635">
              <a:lnSpc>
                <a:spcPct val="114999"/>
              </a:lnSpc>
              <a:buClr>
                <a:srgbClr val="00FFFF"/>
              </a:buClr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correlation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+1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indicates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perfect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positive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correlation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meaning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one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variable</a:t>
            </a:r>
            <a:r>
              <a:rPr sz="24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goes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up,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other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goes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up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together.</a:t>
            </a:r>
            <a:endParaRPr sz="2400">
              <a:latin typeface="Times New Roman"/>
              <a:cs typeface="Times New Roman"/>
            </a:endParaRPr>
          </a:p>
          <a:p>
            <a:pPr marL="1041400" lvl="1" indent="-38163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Font typeface="Arial MT"/>
              <a:buChar char="•"/>
              <a:tabLst>
                <a:tab pos="1041400" algn="l"/>
                <a:tab pos="489458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correlation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zero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indicates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	that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there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relationship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endParaRPr sz="2400">
              <a:latin typeface="Times New Roman"/>
              <a:cs typeface="Times New Roman"/>
            </a:endParaRPr>
          </a:p>
          <a:p>
            <a:pPr marL="1041400">
              <a:lnSpc>
                <a:spcPct val="100000"/>
              </a:lnSpc>
              <a:spcBef>
                <a:spcPts val="434"/>
              </a:spcBef>
            </a:pP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variables.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AutoNum type="arabicPeriod" startAt="4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Describe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linear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relations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only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385" y="431749"/>
            <a:ext cx="53632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Qualitative</a:t>
            </a:r>
            <a:r>
              <a:rPr b="1" spc="-11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Variable</a:t>
            </a:r>
          </a:p>
        </p:txBody>
      </p:sp>
      <p:sp>
        <p:nvSpPr>
          <p:cNvPr id="3" name="object 3"/>
          <p:cNvSpPr/>
          <p:nvPr/>
        </p:nvSpPr>
        <p:spPr>
          <a:xfrm>
            <a:off x="380149" y="1118235"/>
            <a:ext cx="5337175" cy="64135"/>
          </a:xfrm>
          <a:custGeom>
            <a:avLst/>
            <a:gdLst/>
            <a:ahLst/>
            <a:cxnLst/>
            <a:rect l="l" t="t" r="r" b="b"/>
            <a:pathLst>
              <a:path w="5337175" h="64134">
                <a:moveTo>
                  <a:pt x="5337009" y="0"/>
                </a:moveTo>
                <a:lnTo>
                  <a:pt x="0" y="0"/>
                </a:lnTo>
                <a:lnTo>
                  <a:pt x="0" y="64007"/>
                </a:lnTo>
                <a:lnTo>
                  <a:pt x="5337009" y="64007"/>
                </a:lnTo>
                <a:lnTo>
                  <a:pt x="53370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4280" y="1378921"/>
            <a:ext cx="10340975" cy="339217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5"/>
              </a:spcBef>
              <a:buSzPct val="75000"/>
              <a:buAutoNum type="arabicPeriod"/>
              <a:tabLst>
                <a:tab pos="354965" algn="l"/>
              </a:tabLst>
            </a:pP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Ordinal</a:t>
            </a:r>
            <a:r>
              <a:rPr sz="2400" b="1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variables</a:t>
            </a:r>
            <a:r>
              <a:rPr sz="2400" b="1" u="sng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041400" lvl="1" indent="-381635">
              <a:lnSpc>
                <a:spcPct val="100000"/>
              </a:lnSpc>
              <a:spcBef>
                <a:spcPts val="434"/>
              </a:spcBef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variables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which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groups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contain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inherent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ranking,</a:t>
            </a:r>
            <a:endParaRPr sz="2400">
              <a:latin typeface="Times New Roman"/>
              <a:cs typeface="Times New Roman"/>
            </a:endParaRPr>
          </a:p>
          <a:p>
            <a:pPr marL="1041400" marR="5080" lvl="1" indent="-381635">
              <a:lnSpc>
                <a:spcPct val="114999"/>
              </a:lnSpc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ratings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plays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responses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survey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question</a:t>
            </a:r>
            <a:r>
              <a:rPr sz="24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point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scale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[ on a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scale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from 1-7,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how happy are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you right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now?]</a:t>
            </a:r>
            <a:endParaRPr sz="24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985"/>
              </a:spcBef>
              <a:buClr>
                <a:srgbClr val="FFFFFF"/>
              </a:buClr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buSzPct val="75000"/>
              <a:buAutoNum type="arabicPeriod"/>
              <a:tabLst>
                <a:tab pos="354965" algn="l"/>
              </a:tabLst>
            </a:pP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Nominal</a:t>
            </a:r>
            <a:r>
              <a:rPr sz="24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variables</a:t>
            </a:r>
            <a:r>
              <a:rPr sz="2400" b="1" u="sng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400" b="1" u="sng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1041400" lvl="1" indent="-381635">
              <a:lnSpc>
                <a:spcPct val="100000"/>
              </a:lnSpc>
              <a:spcBef>
                <a:spcPts val="434"/>
              </a:spcBef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variables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made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categories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without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inherent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order,</a:t>
            </a:r>
            <a:endParaRPr sz="2400">
              <a:latin typeface="Times New Roman"/>
              <a:cs typeface="Times New Roman"/>
            </a:endParaRPr>
          </a:p>
          <a:p>
            <a:pPr marL="1041400" lvl="1" indent="-381635">
              <a:lnSpc>
                <a:spcPct val="100000"/>
              </a:lnSpc>
              <a:spcBef>
                <a:spcPts val="434"/>
              </a:spcBef>
              <a:buSzPct val="75000"/>
              <a:buFont typeface="Arial MT"/>
              <a:buChar char="•"/>
              <a:tabLst>
                <a:tab pos="1041400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example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species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ants,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people’s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hair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color.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6148" y="362711"/>
            <a:ext cx="7441692" cy="41864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5954" y="4927803"/>
            <a:ext cx="9436100" cy="14503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93700" algn="l"/>
              </a:tabLst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Scatter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plot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visualization</a:t>
            </a:r>
            <a:r>
              <a:rPr sz="1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1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horizontal</a:t>
            </a:r>
            <a:r>
              <a:rPr sz="185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axis</a:t>
            </a:r>
            <a:r>
              <a:rPr sz="18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represents</a:t>
            </a:r>
            <a:r>
              <a:rPr sz="1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variable,</a:t>
            </a:r>
            <a:endParaRPr sz="185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25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vertical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axis</a:t>
            </a:r>
            <a:r>
              <a:rPr sz="1850" spc="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represents</a:t>
            </a:r>
            <a:r>
              <a:rPr sz="1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endParaRPr sz="18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50">
              <a:latin typeface="Arial MT"/>
              <a:cs typeface="Arial MT"/>
            </a:endParaRPr>
          </a:p>
          <a:p>
            <a:pPr marL="393700" indent="-381000">
              <a:lnSpc>
                <a:spcPct val="100000"/>
              </a:lnSpc>
              <a:spcBef>
                <a:spcPts val="5"/>
              </a:spcBef>
              <a:buClr>
                <a:srgbClr val="000000"/>
              </a:buClr>
              <a:buChar char="•"/>
              <a:tabLst>
                <a:tab pos="393700" algn="l"/>
              </a:tabLst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Regression</a:t>
            </a:r>
            <a:r>
              <a:rPr sz="1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separate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2</a:t>
            </a:r>
            <a:r>
              <a:rPr sz="18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classes</a:t>
            </a:r>
            <a:endParaRPr sz="1850">
              <a:latin typeface="Arial MT"/>
              <a:cs typeface="Arial MT"/>
            </a:endParaRPr>
          </a:p>
          <a:p>
            <a:pPr marL="1231900">
              <a:lnSpc>
                <a:spcPct val="100000"/>
              </a:lnSpc>
              <a:spcBef>
                <a:spcPts val="2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50" spc="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points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surrounded regression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18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strength of</a:t>
            </a:r>
            <a:r>
              <a:rPr sz="185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 increase</a:t>
            </a:r>
            <a:endParaRPr sz="1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5211" y="394715"/>
            <a:ext cx="9273540" cy="46649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21078" y="5621528"/>
            <a:ext cx="8866505" cy="5969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93700" algn="l"/>
              </a:tabLst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closer</a:t>
            </a:r>
            <a:r>
              <a:rPr sz="18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correlation</a:t>
            </a:r>
            <a:r>
              <a:rPr sz="185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0,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weaker</a:t>
            </a:r>
            <a:r>
              <a:rPr sz="185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is,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while</a:t>
            </a:r>
            <a:r>
              <a:rPr sz="185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closer it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5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+/-1,</a:t>
            </a:r>
            <a:r>
              <a:rPr sz="185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2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endParaRPr sz="1850">
              <a:latin typeface="Arial MT"/>
              <a:cs typeface="Arial MT"/>
            </a:endParaRPr>
          </a:p>
          <a:p>
            <a:pPr marL="393700">
              <a:lnSpc>
                <a:spcPct val="100000"/>
              </a:lnSpc>
              <a:spcBef>
                <a:spcPts val="25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stronger</a:t>
            </a:r>
            <a:r>
              <a:rPr sz="185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it </a:t>
            </a:r>
            <a:r>
              <a:rPr sz="1850" spc="-25" dirty="0">
                <a:solidFill>
                  <a:srgbClr val="FFFFFF"/>
                </a:solidFill>
                <a:latin typeface="Arial MT"/>
                <a:cs typeface="Arial MT"/>
              </a:rPr>
              <a:t>is.</a:t>
            </a:r>
            <a:endParaRPr sz="1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32916" y="1202436"/>
            <a:ext cx="9912350" cy="4617720"/>
            <a:chOff x="1232916" y="1202436"/>
            <a:chExt cx="9912350" cy="46177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32916" y="1202436"/>
              <a:ext cx="9912096" cy="46177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672076" y="3509644"/>
              <a:ext cx="1521460" cy="621665"/>
            </a:xfrm>
            <a:custGeom>
              <a:avLst/>
              <a:gdLst/>
              <a:ahLst/>
              <a:cxnLst/>
              <a:rect l="l" t="t" r="r" b="b"/>
              <a:pathLst>
                <a:path w="1521460" h="621664">
                  <a:moveTo>
                    <a:pt x="138938" y="343789"/>
                  </a:moveTo>
                  <a:lnTo>
                    <a:pt x="136017" y="334264"/>
                  </a:lnTo>
                  <a:lnTo>
                    <a:pt x="118935" y="340918"/>
                  </a:lnTo>
                  <a:lnTo>
                    <a:pt x="103924" y="351332"/>
                  </a:lnTo>
                  <a:lnTo>
                    <a:pt x="80137" y="383540"/>
                  </a:lnTo>
                  <a:lnTo>
                    <a:pt x="65443" y="426999"/>
                  </a:lnTo>
                  <a:lnTo>
                    <a:pt x="60579" y="477901"/>
                  </a:lnTo>
                  <a:lnTo>
                    <a:pt x="61785" y="504101"/>
                  </a:lnTo>
                  <a:lnTo>
                    <a:pt x="71551" y="551205"/>
                  </a:lnTo>
                  <a:lnTo>
                    <a:pt x="90982" y="590092"/>
                  </a:lnTo>
                  <a:lnTo>
                    <a:pt x="136017" y="621411"/>
                  </a:lnTo>
                  <a:lnTo>
                    <a:pt x="138938" y="611886"/>
                  </a:lnTo>
                  <a:lnTo>
                    <a:pt x="125717" y="605078"/>
                  </a:lnTo>
                  <a:lnTo>
                    <a:pt x="114236" y="595147"/>
                  </a:lnTo>
                  <a:lnTo>
                    <a:pt x="90055" y="547077"/>
                  </a:lnTo>
                  <a:lnTo>
                    <a:pt x="82816" y="503110"/>
                  </a:lnTo>
                  <a:lnTo>
                    <a:pt x="81915" y="477774"/>
                  </a:lnTo>
                  <a:lnTo>
                    <a:pt x="82816" y="452691"/>
                  </a:lnTo>
                  <a:lnTo>
                    <a:pt x="90055" y="408635"/>
                  </a:lnTo>
                  <a:lnTo>
                    <a:pt x="114236" y="360540"/>
                  </a:lnTo>
                  <a:lnTo>
                    <a:pt x="125717" y="350608"/>
                  </a:lnTo>
                  <a:lnTo>
                    <a:pt x="138938" y="343789"/>
                  </a:lnTo>
                  <a:close/>
                </a:path>
                <a:path w="1521460" h="621664">
                  <a:moveTo>
                    <a:pt x="261874" y="9017"/>
                  </a:moveTo>
                  <a:lnTo>
                    <a:pt x="258826" y="0"/>
                  </a:lnTo>
                  <a:lnTo>
                    <a:pt x="242849" y="5765"/>
                  </a:lnTo>
                  <a:lnTo>
                    <a:pt x="228828" y="14122"/>
                  </a:lnTo>
                  <a:lnTo>
                    <a:pt x="198767" y="54229"/>
                  </a:lnTo>
                  <a:lnTo>
                    <a:pt x="188595" y="110236"/>
                  </a:lnTo>
                  <a:lnTo>
                    <a:pt x="189712" y="130429"/>
                  </a:lnTo>
                  <a:lnTo>
                    <a:pt x="206629" y="181737"/>
                  </a:lnTo>
                  <a:lnTo>
                    <a:pt x="242773" y="214464"/>
                  </a:lnTo>
                  <a:lnTo>
                    <a:pt x="258826" y="220218"/>
                  </a:lnTo>
                  <a:lnTo>
                    <a:pt x="261620" y="211328"/>
                  </a:lnTo>
                  <a:lnTo>
                    <a:pt x="249047" y="205765"/>
                  </a:lnTo>
                  <a:lnTo>
                    <a:pt x="238201" y="198018"/>
                  </a:lnTo>
                  <a:lnTo>
                    <a:pt x="215988" y="161975"/>
                  </a:lnTo>
                  <a:lnTo>
                    <a:pt x="208661" y="108966"/>
                  </a:lnTo>
                  <a:lnTo>
                    <a:pt x="209461" y="90233"/>
                  </a:lnTo>
                  <a:lnTo>
                    <a:pt x="221742" y="43815"/>
                  </a:lnTo>
                  <a:lnTo>
                    <a:pt x="249199" y="14490"/>
                  </a:lnTo>
                  <a:lnTo>
                    <a:pt x="261874" y="9017"/>
                  </a:lnTo>
                  <a:close/>
                </a:path>
                <a:path w="1521460" h="621664">
                  <a:moveTo>
                    <a:pt x="708787" y="110236"/>
                  </a:moveTo>
                  <a:lnTo>
                    <a:pt x="704227" y="71386"/>
                  </a:lnTo>
                  <a:lnTo>
                    <a:pt x="680516" y="25057"/>
                  </a:lnTo>
                  <a:lnTo>
                    <a:pt x="638556" y="0"/>
                  </a:lnTo>
                  <a:lnTo>
                    <a:pt x="635381" y="9017"/>
                  </a:lnTo>
                  <a:lnTo>
                    <a:pt x="648106" y="14490"/>
                  </a:lnTo>
                  <a:lnTo>
                    <a:pt x="659079" y="22136"/>
                  </a:lnTo>
                  <a:lnTo>
                    <a:pt x="681316" y="57632"/>
                  </a:lnTo>
                  <a:lnTo>
                    <a:pt x="688721" y="108966"/>
                  </a:lnTo>
                  <a:lnTo>
                    <a:pt x="687882" y="128447"/>
                  </a:lnTo>
                  <a:lnTo>
                    <a:pt x="675640" y="176022"/>
                  </a:lnTo>
                  <a:lnTo>
                    <a:pt x="648258" y="205765"/>
                  </a:lnTo>
                  <a:lnTo>
                    <a:pt x="635762" y="211328"/>
                  </a:lnTo>
                  <a:lnTo>
                    <a:pt x="638556" y="220218"/>
                  </a:lnTo>
                  <a:lnTo>
                    <a:pt x="680567" y="195224"/>
                  </a:lnTo>
                  <a:lnTo>
                    <a:pt x="704227" y="149085"/>
                  </a:lnTo>
                  <a:lnTo>
                    <a:pt x="707644" y="130429"/>
                  </a:lnTo>
                  <a:lnTo>
                    <a:pt x="708787" y="110236"/>
                  </a:lnTo>
                  <a:close/>
                </a:path>
                <a:path w="1521460" h="621664">
                  <a:moveTo>
                    <a:pt x="939419" y="477774"/>
                  </a:moveTo>
                  <a:lnTo>
                    <a:pt x="934478" y="426999"/>
                  </a:lnTo>
                  <a:lnTo>
                    <a:pt x="919734" y="383540"/>
                  </a:lnTo>
                  <a:lnTo>
                    <a:pt x="895997" y="351332"/>
                  </a:lnTo>
                  <a:lnTo>
                    <a:pt x="863981" y="334264"/>
                  </a:lnTo>
                  <a:lnTo>
                    <a:pt x="861060" y="343789"/>
                  </a:lnTo>
                  <a:lnTo>
                    <a:pt x="874217" y="350608"/>
                  </a:lnTo>
                  <a:lnTo>
                    <a:pt x="885710" y="360540"/>
                  </a:lnTo>
                  <a:lnTo>
                    <a:pt x="909916" y="408635"/>
                  </a:lnTo>
                  <a:lnTo>
                    <a:pt x="917067" y="452691"/>
                  </a:lnTo>
                  <a:lnTo>
                    <a:pt x="917956" y="477901"/>
                  </a:lnTo>
                  <a:lnTo>
                    <a:pt x="917067" y="503110"/>
                  </a:lnTo>
                  <a:lnTo>
                    <a:pt x="909916" y="547077"/>
                  </a:lnTo>
                  <a:lnTo>
                    <a:pt x="885710" y="595147"/>
                  </a:lnTo>
                  <a:lnTo>
                    <a:pt x="861060" y="611886"/>
                  </a:lnTo>
                  <a:lnTo>
                    <a:pt x="863981" y="621411"/>
                  </a:lnTo>
                  <a:lnTo>
                    <a:pt x="908888" y="590092"/>
                  </a:lnTo>
                  <a:lnTo>
                    <a:pt x="928319" y="551205"/>
                  </a:lnTo>
                  <a:lnTo>
                    <a:pt x="938174" y="504101"/>
                  </a:lnTo>
                  <a:lnTo>
                    <a:pt x="939419" y="477774"/>
                  </a:lnTo>
                  <a:close/>
                </a:path>
                <a:path w="1521460" h="621664">
                  <a:moveTo>
                    <a:pt x="1088517" y="103505"/>
                  </a:moveTo>
                  <a:lnTo>
                    <a:pt x="1086231" y="97028"/>
                  </a:lnTo>
                  <a:lnTo>
                    <a:pt x="1074559" y="101231"/>
                  </a:lnTo>
                  <a:lnTo>
                    <a:pt x="1064323" y="107315"/>
                  </a:lnTo>
                  <a:lnTo>
                    <a:pt x="1038123" y="149148"/>
                  </a:lnTo>
                  <a:lnTo>
                    <a:pt x="1034796" y="177546"/>
                  </a:lnTo>
                  <a:lnTo>
                    <a:pt x="1035621" y="192316"/>
                  </a:lnTo>
                  <a:lnTo>
                    <a:pt x="1048131" y="229743"/>
                  </a:lnTo>
                  <a:lnTo>
                    <a:pt x="1086231" y="257937"/>
                  </a:lnTo>
                  <a:lnTo>
                    <a:pt x="1088263" y="251333"/>
                  </a:lnTo>
                  <a:lnTo>
                    <a:pt x="1079068" y="247307"/>
                  </a:lnTo>
                  <a:lnTo>
                    <a:pt x="1071130" y="241681"/>
                  </a:lnTo>
                  <a:lnTo>
                    <a:pt x="1051902" y="203733"/>
                  </a:lnTo>
                  <a:lnTo>
                    <a:pt x="1049528" y="176657"/>
                  </a:lnTo>
                  <a:lnTo>
                    <a:pt x="1050137" y="162788"/>
                  </a:lnTo>
                  <a:lnTo>
                    <a:pt x="1064450" y="120319"/>
                  </a:lnTo>
                  <a:lnTo>
                    <a:pt x="1079169" y="107594"/>
                  </a:lnTo>
                  <a:lnTo>
                    <a:pt x="1088517" y="103505"/>
                  </a:lnTo>
                  <a:close/>
                </a:path>
                <a:path w="1521460" h="621664">
                  <a:moveTo>
                    <a:pt x="1497076" y="177546"/>
                  </a:moveTo>
                  <a:lnTo>
                    <a:pt x="1489570" y="136639"/>
                  </a:lnTo>
                  <a:lnTo>
                    <a:pt x="1457426" y="101231"/>
                  </a:lnTo>
                  <a:lnTo>
                    <a:pt x="1445768" y="97028"/>
                  </a:lnTo>
                  <a:lnTo>
                    <a:pt x="1443482" y="103505"/>
                  </a:lnTo>
                  <a:lnTo>
                    <a:pt x="1452753" y="107594"/>
                  </a:lnTo>
                  <a:lnTo>
                    <a:pt x="1460766" y="113182"/>
                  </a:lnTo>
                  <a:lnTo>
                    <a:pt x="1479956" y="150368"/>
                  </a:lnTo>
                  <a:lnTo>
                    <a:pt x="1482344" y="176657"/>
                  </a:lnTo>
                  <a:lnTo>
                    <a:pt x="1481747" y="190855"/>
                  </a:lnTo>
                  <a:lnTo>
                    <a:pt x="1467434" y="234442"/>
                  </a:lnTo>
                  <a:lnTo>
                    <a:pt x="1443736" y="251333"/>
                  </a:lnTo>
                  <a:lnTo>
                    <a:pt x="1445768" y="257937"/>
                  </a:lnTo>
                  <a:lnTo>
                    <a:pt x="1483868" y="229743"/>
                  </a:lnTo>
                  <a:lnTo>
                    <a:pt x="1496237" y="192316"/>
                  </a:lnTo>
                  <a:lnTo>
                    <a:pt x="1497076" y="177546"/>
                  </a:lnTo>
                  <a:close/>
                </a:path>
                <a:path w="1521460" h="621664">
                  <a:moveTo>
                    <a:pt x="1520952" y="288163"/>
                  </a:moveTo>
                  <a:lnTo>
                    <a:pt x="0" y="288163"/>
                  </a:lnTo>
                  <a:lnTo>
                    <a:pt x="0" y="303403"/>
                  </a:lnTo>
                  <a:lnTo>
                    <a:pt x="1520952" y="303403"/>
                  </a:lnTo>
                  <a:lnTo>
                    <a:pt x="1520952" y="288163"/>
                  </a:lnTo>
                  <a:close/>
                </a:path>
              </a:pathLst>
            </a:custGeom>
            <a:solidFill>
              <a:srgbClr val="8369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4621784" y="3355009"/>
            <a:ext cx="1583055" cy="76009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R="93980" algn="r">
              <a:lnSpc>
                <a:spcPct val="100000"/>
              </a:lnSpc>
              <a:spcBef>
                <a:spcPts val="765"/>
              </a:spcBef>
              <a:tabLst>
                <a:tab pos="767715" algn="l"/>
              </a:tabLst>
            </a:pPr>
            <a:r>
              <a:rPr sz="2775" spc="382" baseline="1501" dirty="0">
                <a:solidFill>
                  <a:srgbClr val="836967"/>
                </a:solidFill>
                <a:latin typeface="Cambria Math"/>
                <a:cs typeface="Cambria Math"/>
              </a:rPr>
              <a:t>σ</a:t>
            </a:r>
            <a:r>
              <a:rPr sz="2775" spc="547" baseline="1501" dirty="0">
                <a:solidFill>
                  <a:srgbClr val="836967"/>
                </a:solidFill>
                <a:latin typeface="Cambria Math"/>
                <a:cs typeface="Cambria Math"/>
              </a:rPr>
              <a:t> </a:t>
            </a:r>
            <a:r>
              <a:rPr sz="1850" dirty="0">
                <a:latin typeface="Cambria Math"/>
                <a:cs typeface="Cambria Math"/>
              </a:rPr>
              <a:t>𝑥</a:t>
            </a:r>
            <a:r>
              <a:rPr sz="1850" spc="60" dirty="0">
                <a:latin typeface="Cambria Math"/>
                <a:cs typeface="Cambria Math"/>
              </a:rPr>
              <a:t> </a:t>
            </a:r>
            <a:r>
              <a:rPr sz="1850" spc="-50" dirty="0">
                <a:latin typeface="Cambria Math"/>
                <a:cs typeface="Cambria Math"/>
              </a:rPr>
              <a:t>−</a:t>
            </a:r>
            <a:r>
              <a:rPr sz="1850" dirty="0">
                <a:latin typeface="Cambria Math"/>
                <a:cs typeface="Cambria Math"/>
              </a:rPr>
              <a:t>	</a:t>
            </a:r>
            <a:r>
              <a:rPr sz="1850" spc="-90" dirty="0">
                <a:latin typeface="Cambria Math"/>
                <a:cs typeface="Cambria Math"/>
              </a:rPr>
              <a:t>𝑥</a:t>
            </a:r>
            <a:r>
              <a:rPr sz="1850" spc="-1400" dirty="0">
                <a:solidFill>
                  <a:srgbClr val="836967"/>
                </a:solidFill>
                <a:latin typeface="Cambria Math"/>
                <a:cs typeface="Cambria Math"/>
              </a:rPr>
              <a:t>ҧ</a:t>
            </a:r>
            <a:r>
              <a:rPr sz="2025" spc="-22" baseline="-16460" dirty="0">
                <a:latin typeface="Cambria Math"/>
                <a:cs typeface="Cambria Math"/>
              </a:rPr>
              <a:t>−</a:t>
            </a:r>
            <a:r>
              <a:rPr sz="2025" spc="419" baseline="-16460" dirty="0">
                <a:latin typeface="Cambria Math"/>
                <a:cs typeface="Cambria Math"/>
              </a:rPr>
              <a:t> </a:t>
            </a:r>
            <a:r>
              <a:rPr sz="2025" spc="-540" baseline="-16460" dirty="0">
                <a:latin typeface="Cambria Math"/>
                <a:cs typeface="Cambria Math"/>
              </a:rPr>
              <a:t>𝑌−𝑌</a:t>
            </a:r>
            <a:r>
              <a:rPr sz="2025" spc="-540" baseline="-6172" dirty="0">
                <a:solidFill>
                  <a:srgbClr val="836967"/>
                </a:solidFill>
                <a:latin typeface="Cambria Math"/>
                <a:cs typeface="Cambria Math"/>
              </a:rPr>
              <a:t>ത</a:t>
            </a:r>
            <a:endParaRPr sz="2025" baseline="-6172">
              <a:latin typeface="Cambria Math"/>
              <a:cs typeface="Cambria Math"/>
            </a:endParaRPr>
          </a:p>
          <a:p>
            <a:pPr marR="55880" algn="r">
              <a:lnSpc>
                <a:spcPct val="100000"/>
              </a:lnSpc>
              <a:spcBef>
                <a:spcPts val="675"/>
              </a:spcBef>
              <a:tabLst>
                <a:tab pos="866775" algn="l"/>
              </a:tabLst>
            </a:pPr>
            <a:r>
              <a:rPr sz="1850" dirty="0">
                <a:latin typeface="Cambria Math"/>
                <a:cs typeface="Cambria Math"/>
              </a:rPr>
              <a:t>𝑁</a:t>
            </a:r>
            <a:r>
              <a:rPr sz="1850" spc="50" dirty="0">
                <a:latin typeface="Cambria Math"/>
                <a:cs typeface="Cambria Math"/>
              </a:rPr>
              <a:t> </a:t>
            </a:r>
            <a:r>
              <a:rPr sz="1850" dirty="0">
                <a:latin typeface="Cambria Math"/>
                <a:cs typeface="Cambria Math"/>
              </a:rPr>
              <a:t>−</a:t>
            </a:r>
            <a:r>
              <a:rPr sz="1850" spc="10" dirty="0">
                <a:latin typeface="Cambria Math"/>
                <a:cs typeface="Cambria Math"/>
              </a:rPr>
              <a:t> </a:t>
            </a:r>
            <a:r>
              <a:rPr sz="1850" spc="-25" dirty="0">
                <a:latin typeface="Cambria Math"/>
                <a:cs typeface="Cambria Math"/>
              </a:rPr>
              <a:t>𝜎</a:t>
            </a:r>
            <a:r>
              <a:rPr sz="2025" spc="-37" baseline="-16460" dirty="0">
                <a:latin typeface="Cambria Math"/>
                <a:cs typeface="Cambria Math"/>
              </a:rPr>
              <a:t>𝑦</a:t>
            </a:r>
            <a:r>
              <a:rPr sz="2025" baseline="-16460" dirty="0">
                <a:latin typeface="Cambria Math"/>
                <a:cs typeface="Cambria Math"/>
              </a:rPr>
              <a:t>	</a:t>
            </a:r>
            <a:r>
              <a:rPr sz="1850" dirty="0">
                <a:latin typeface="Cambria Math"/>
                <a:cs typeface="Cambria Math"/>
              </a:rPr>
              <a:t>+</a:t>
            </a:r>
            <a:r>
              <a:rPr sz="1850" spc="5" dirty="0">
                <a:latin typeface="Cambria Math"/>
                <a:cs typeface="Cambria Math"/>
              </a:rPr>
              <a:t> </a:t>
            </a:r>
            <a:r>
              <a:rPr sz="1850" spc="-25" dirty="0">
                <a:latin typeface="Cambria Math"/>
                <a:cs typeface="Cambria Math"/>
              </a:rPr>
              <a:t>𝜎</a:t>
            </a:r>
            <a:r>
              <a:rPr sz="2025" spc="-37" baseline="-16460" dirty="0">
                <a:latin typeface="Cambria Math"/>
                <a:cs typeface="Cambria Math"/>
              </a:rPr>
              <a:t>𝑥</a:t>
            </a:r>
            <a:endParaRPr sz="2025" baseline="-1646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dirty="0">
                <a:latin typeface="Times New Roman"/>
                <a:cs typeface="Times New Roman"/>
              </a:rPr>
              <a:t>The</a:t>
            </a:r>
            <a:r>
              <a:rPr b="1" spc="-75" dirty="0">
                <a:latin typeface="Times New Roman"/>
                <a:cs typeface="Times New Roman"/>
              </a:rPr>
              <a:t> </a:t>
            </a:r>
            <a:r>
              <a:rPr b="1" dirty="0">
                <a:latin typeface="Times New Roman"/>
                <a:cs typeface="Times New Roman"/>
              </a:rPr>
              <a:t>Correlation</a:t>
            </a:r>
            <a:r>
              <a:rPr b="1" spc="-80" dirty="0">
                <a:latin typeface="Times New Roman"/>
                <a:cs typeface="Times New Roman"/>
              </a:rPr>
              <a:t> </a:t>
            </a:r>
            <a:r>
              <a:rPr b="1" spc="-10" dirty="0">
                <a:latin typeface="Times New Roman"/>
                <a:cs typeface="Times New Roman"/>
              </a:rPr>
              <a:t>Coefficient: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198" y="1391898"/>
            <a:ext cx="5089525" cy="25495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30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X:values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 the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x-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variable</a:t>
            </a:r>
            <a:r>
              <a:rPr sz="24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sample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xˉ:mean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x-variable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y:values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y-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variable</a:t>
            </a:r>
            <a:r>
              <a:rPr sz="24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a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sample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0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yˉ:mean</a:t>
            </a:r>
            <a:r>
              <a:rPr sz="24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r>
              <a:rPr sz="24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y-variable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:</a:t>
            </a:r>
            <a:r>
              <a:rPr sz="24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no,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records</a:t>
            </a:r>
            <a:endParaRPr sz="2400">
              <a:latin typeface="Times New Roman"/>
              <a:cs typeface="Times New Roman"/>
            </a:endParaRPr>
          </a:p>
          <a:p>
            <a:pPr marL="354965" indent="-342265">
              <a:lnSpc>
                <a:spcPct val="100000"/>
              </a:lnSpc>
              <a:spcBef>
                <a:spcPts val="434"/>
              </a:spcBef>
              <a:buClr>
                <a:srgbClr val="00FFFF"/>
              </a:buClr>
              <a:buSzPct val="75000"/>
              <a:buAutoNum type="arabicPeriod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σ :</a:t>
            </a:r>
            <a:r>
              <a:rPr sz="24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FFFFFF"/>
                </a:solidFill>
                <a:latin typeface="Times New Roman"/>
                <a:cs typeface="Times New Roman"/>
              </a:rPr>
              <a:t>standard</a:t>
            </a:r>
            <a:r>
              <a:rPr sz="24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Times New Roman"/>
                <a:cs typeface="Times New Roman"/>
              </a:rPr>
              <a:t>deviation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30668" y="1650492"/>
            <a:ext cx="2958465" cy="2623185"/>
            <a:chOff x="7630668" y="1650492"/>
            <a:chExt cx="2958465" cy="26231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0668" y="2726436"/>
              <a:ext cx="2958083" cy="15468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0584" y="3265932"/>
              <a:ext cx="193548" cy="5638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9056" y="1650492"/>
              <a:ext cx="1376172" cy="1612391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0347" y="2787395"/>
            <a:ext cx="4915662" cy="163296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707895" y="2985338"/>
            <a:ext cx="3977640" cy="920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850" b="1" dirty="0">
                <a:latin typeface="Times New Roman"/>
                <a:cs typeface="Times New Roman"/>
              </a:rPr>
              <a:t>Questions</a:t>
            </a:r>
            <a:r>
              <a:rPr sz="5850" b="1" spc="-60" dirty="0">
                <a:latin typeface="Times New Roman"/>
                <a:cs typeface="Times New Roman"/>
              </a:rPr>
              <a:t> </a:t>
            </a:r>
            <a:r>
              <a:rPr sz="5850" b="1" spc="-25" dirty="0">
                <a:latin typeface="Times New Roman"/>
                <a:cs typeface="Times New Roman"/>
              </a:rPr>
              <a:t>?!</a:t>
            </a:r>
            <a:endParaRPr sz="5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630668" y="1650492"/>
            <a:ext cx="2958465" cy="2623185"/>
            <a:chOff x="7630668" y="1650492"/>
            <a:chExt cx="2958465" cy="262318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0668" y="2726436"/>
              <a:ext cx="2958083" cy="15468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20584" y="3265932"/>
              <a:ext cx="193548" cy="5638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9056" y="1650492"/>
              <a:ext cx="1376172" cy="161239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23900" y="2585240"/>
            <a:ext cx="4391660" cy="124457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1" spc="-10" dirty="0">
                <a:latin typeface="Times New Roman"/>
                <a:cs typeface="Times New Roman"/>
              </a:rPr>
              <a:t>Thanks!</a:t>
            </a:r>
            <a:endParaRPr sz="8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747" y="103378"/>
            <a:ext cx="55130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31515" algn="l"/>
              </a:tabLst>
            </a:pPr>
            <a:r>
              <a:rPr b="1" spc="-10" dirty="0">
                <a:latin typeface="Times New Roman"/>
                <a:cs typeface="Times New Roman"/>
              </a:rPr>
              <a:t>Qualitative</a:t>
            </a:r>
            <a:r>
              <a:rPr b="1" dirty="0">
                <a:latin typeface="Times New Roman"/>
                <a:cs typeface="Times New Roman"/>
              </a:rPr>
              <a:t>	</a:t>
            </a:r>
            <a:r>
              <a:rPr b="1" spc="-10" dirty="0">
                <a:latin typeface="Times New Roman"/>
                <a:cs typeface="Times New Roman"/>
              </a:rPr>
              <a:t>Variable</a:t>
            </a:r>
          </a:p>
        </p:txBody>
      </p:sp>
      <p:sp>
        <p:nvSpPr>
          <p:cNvPr id="3" name="object 3"/>
          <p:cNvSpPr/>
          <p:nvPr/>
        </p:nvSpPr>
        <p:spPr>
          <a:xfrm>
            <a:off x="301370" y="789431"/>
            <a:ext cx="5489575" cy="64135"/>
          </a:xfrm>
          <a:custGeom>
            <a:avLst/>
            <a:gdLst/>
            <a:ahLst/>
            <a:cxnLst/>
            <a:rect l="l" t="t" r="r" b="b"/>
            <a:pathLst>
              <a:path w="5489575" h="64134">
                <a:moveTo>
                  <a:pt x="5489448" y="0"/>
                </a:moveTo>
                <a:lnTo>
                  <a:pt x="0" y="0"/>
                </a:lnTo>
                <a:lnTo>
                  <a:pt x="0" y="64007"/>
                </a:lnTo>
                <a:lnTo>
                  <a:pt x="5489448" y="64007"/>
                </a:lnTo>
                <a:lnTo>
                  <a:pt x="54894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4707890" y="1070102"/>
            <a:ext cx="2532380" cy="766445"/>
            <a:chOff x="4707890" y="1070102"/>
            <a:chExt cx="2532380" cy="766445"/>
          </a:xfrm>
        </p:grpSpPr>
        <p:sp>
          <p:nvSpPr>
            <p:cNvPr id="5" name="object 5"/>
            <p:cNvSpPr/>
            <p:nvPr/>
          </p:nvSpPr>
          <p:spPr>
            <a:xfrm>
              <a:off x="4720590" y="1082802"/>
              <a:ext cx="2506980" cy="741045"/>
            </a:xfrm>
            <a:custGeom>
              <a:avLst/>
              <a:gdLst/>
              <a:ahLst/>
              <a:cxnLst/>
              <a:rect l="l" t="t" r="r" b="b"/>
              <a:pathLst>
                <a:path w="2506979" h="741044">
                  <a:moveTo>
                    <a:pt x="2383536" y="0"/>
                  </a:moveTo>
                  <a:lnTo>
                    <a:pt x="123444" y="0"/>
                  </a:lnTo>
                  <a:lnTo>
                    <a:pt x="75384" y="9697"/>
                  </a:lnTo>
                  <a:lnTo>
                    <a:pt x="36147" y="36147"/>
                  </a:lnTo>
                  <a:lnTo>
                    <a:pt x="9697" y="75384"/>
                  </a:lnTo>
                  <a:lnTo>
                    <a:pt x="0" y="123444"/>
                  </a:lnTo>
                  <a:lnTo>
                    <a:pt x="0" y="617220"/>
                  </a:lnTo>
                  <a:lnTo>
                    <a:pt x="9697" y="665279"/>
                  </a:lnTo>
                  <a:lnTo>
                    <a:pt x="36147" y="704516"/>
                  </a:lnTo>
                  <a:lnTo>
                    <a:pt x="75384" y="730966"/>
                  </a:lnTo>
                  <a:lnTo>
                    <a:pt x="123444" y="740663"/>
                  </a:lnTo>
                  <a:lnTo>
                    <a:pt x="2383536" y="740663"/>
                  </a:lnTo>
                  <a:lnTo>
                    <a:pt x="2431595" y="730966"/>
                  </a:lnTo>
                  <a:lnTo>
                    <a:pt x="2470832" y="704516"/>
                  </a:lnTo>
                  <a:lnTo>
                    <a:pt x="2497282" y="665279"/>
                  </a:lnTo>
                  <a:lnTo>
                    <a:pt x="2506980" y="617220"/>
                  </a:lnTo>
                  <a:lnTo>
                    <a:pt x="2506980" y="123444"/>
                  </a:lnTo>
                  <a:lnTo>
                    <a:pt x="2497282" y="75384"/>
                  </a:lnTo>
                  <a:lnTo>
                    <a:pt x="2470832" y="36147"/>
                  </a:lnTo>
                  <a:lnTo>
                    <a:pt x="2431595" y="9697"/>
                  </a:lnTo>
                  <a:lnTo>
                    <a:pt x="238353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20590" y="1082802"/>
              <a:ext cx="2506980" cy="741045"/>
            </a:xfrm>
            <a:custGeom>
              <a:avLst/>
              <a:gdLst/>
              <a:ahLst/>
              <a:cxnLst/>
              <a:rect l="l" t="t" r="r" b="b"/>
              <a:pathLst>
                <a:path w="2506979" h="741044">
                  <a:moveTo>
                    <a:pt x="0" y="123444"/>
                  </a:moveTo>
                  <a:lnTo>
                    <a:pt x="9697" y="75384"/>
                  </a:lnTo>
                  <a:lnTo>
                    <a:pt x="36147" y="36147"/>
                  </a:lnTo>
                  <a:lnTo>
                    <a:pt x="75384" y="9697"/>
                  </a:lnTo>
                  <a:lnTo>
                    <a:pt x="123444" y="0"/>
                  </a:lnTo>
                  <a:lnTo>
                    <a:pt x="2383536" y="0"/>
                  </a:lnTo>
                  <a:lnTo>
                    <a:pt x="2431595" y="9697"/>
                  </a:lnTo>
                  <a:lnTo>
                    <a:pt x="2470832" y="36147"/>
                  </a:lnTo>
                  <a:lnTo>
                    <a:pt x="2497282" y="75384"/>
                  </a:lnTo>
                  <a:lnTo>
                    <a:pt x="2506980" y="123444"/>
                  </a:lnTo>
                  <a:lnTo>
                    <a:pt x="2506980" y="617220"/>
                  </a:lnTo>
                  <a:lnTo>
                    <a:pt x="2497282" y="665279"/>
                  </a:lnTo>
                  <a:lnTo>
                    <a:pt x="2470832" y="704516"/>
                  </a:lnTo>
                  <a:lnTo>
                    <a:pt x="2431595" y="730966"/>
                  </a:lnTo>
                  <a:lnTo>
                    <a:pt x="2383536" y="740663"/>
                  </a:lnTo>
                  <a:lnTo>
                    <a:pt x="123444" y="740663"/>
                  </a:lnTo>
                  <a:lnTo>
                    <a:pt x="75384" y="730966"/>
                  </a:lnTo>
                  <a:lnTo>
                    <a:pt x="36147" y="704516"/>
                  </a:lnTo>
                  <a:lnTo>
                    <a:pt x="9697" y="665279"/>
                  </a:lnTo>
                  <a:lnTo>
                    <a:pt x="0" y="617220"/>
                  </a:lnTo>
                  <a:lnTo>
                    <a:pt x="0" y="123444"/>
                  </a:lnTo>
                  <a:close/>
                </a:path>
              </a:pathLst>
            </a:custGeom>
            <a:ln w="25400">
              <a:solidFill>
                <a:srgbClr val="773D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434076" y="1287856"/>
            <a:ext cx="107950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Qualitative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75969" y="2787650"/>
            <a:ext cx="3751579" cy="2915285"/>
            <a:chOff x="775969" y="2787650"/>
            <a:chExt cx="3751579" cy="2915285"/>
          </a:xfrm>
        </p:grpSpPr>
        <p:sp>
          <p:nvSpPr>
            <p:cNvPr id="9" name="object 9"/>
            <p:cNvSpPr/>
            <p:nvPr/>
          </p:nvSpPr>
          <p:spPr>
            <a:xfrm>
              <a:off x="788669" y="2800350"/>
              <a:ext cx="3726179" cy="2889885"/>
            </a:xfrm>
            <a:custGeom>
              <a:avLst/>
              <a:gdLst/>
              <a:ahLst/>
              <a:cxnLst/>
              <a:rect l="l" t="t" r="r" b="b"/>
              <a:pathLst>
                <a:path w="3726179" h="2889885">
                  <a:moveTo>
                    <a:pt x="3244596" y="0"/>
                  </a:moveTo>
                  <a:lnTo>
                    <a:pt x="481583" y="0"/>
                  </a:lnTo>
                  <a:lnTo>
                    <a:pt x="432346" y="2486"/>
                  </a:lnTo>
                  <a:lnTo>
                    <a:pt x="384530" y="9785"/>
                  </a:lnTo>
                  <a:lnTo>
                    <a:pt x="338378" y="21653"/>
                  </a:lnTo>
                  <a:lnTo>
                    <a:pt x="294133" y="37849"/>
                  </a:lnTo>
                  <a:lnTo>
                    <a:pt x="252036" y="58131"/>
                  </a:lnTo>
                  <a:lnTo>
                    <a:pt x="212329" y="82255"/>
                  </a:lnTo>
                  <a:lnTo>
                    <a:pt x="175255" y="109981"/>
                  </a:lnTo>
                  <a:lnTo>
                    <a:pt x="141055" y="141065"/>
                  </a:lnTo>
                  <a:lnTo>
                    <a:pt x="109972" y="175265"/>
                  </a:lnTo>
                  <a:lnTo>
                    <a:pt x="82249" y="212340"/>
                  </a:lnTo>
                  <a:lnTo>
                    <a:pt x="58126" y="252047"/>
                  </a:lnTo>
                  <a:lnTo>
                    <a:pt x="37846" y="294143"/>
                  </a:lnTo>
                  <a:lnTo>
                    <a:pt x="21651" y="338388"/>
                  </a:lnTo>
                  <a:lnTo>
                    <a:pt x="9784" y="384537"/>
                  </a:lnTo>
                  <a:lnTo>
                    <a:pt x="2486" y="432350"/>
                  </a:lnTo>
                  <a:lnTo>
                    <a:pt x="0" y="481584"/>
                  </a:lnTo>
                  <a:lnTo>
                    <a:pt x="0" y="2407920"/>
                  </a:lnTo>
                  <a:lnTo>
                    <a:pt x="2486" y="2457153"/>
                  </a:lnTo>
                  <a:lnTo>
                    <a:pt x="9784" y="2504966"/>
                  </a:lnTo>
                  <a:lnTo>
                    <a:pt x="21651" y="2551115"/>
                  </a:lnTo>
                  <a:lnTo>
                    <a:pt x="37846" y="2595360"/>
                  </a:lnTo>
                  <a:lnTo>
                    <a:pt x="58126" y="2637456"/>
                  </a:lnTo>
                  <a:lnTo>
                    <a:pt x="82249" y="2677163"/>
                  </a:lnTo>
                  <a:lnTo>
                    <a:pt x="109972" y="2714238"/>
                  </a:lnTo>
                  <a:lnTo>
                    <a:pt x="141055" y="2748438"/>
                  </a:lnTo>
                  <a:lnTo>
                    <a:pt x="175255" y="2779522"/>
                  </a:lnTo>
                  <a:lnTo>
                    <a:pt x="212329" y="2807248"/>
                  </a:lnTo>
                  <a:lnTo>
                    <a:pt x="252036" y="2831372"/>
                  </a:lnTo>
                  <a:lnTo>
                    <a:pt x="294133" y="2851654"/>
                  </a:lnTo>
                  <a:lnTo>
                    <a:pt x="338378" y="2867850"/>
                  </a:lnTo>
                  <a:lnTo>
                    <a:pt x="384530" y="2879718"/>
                  </a:lnTo>
                  <a:lnTo>
                    <a:pt x="432346" y="2887017"/>
                  </a:lnTo>
                  <a:lnTo>
                    <a:pt x="481583" y="2889504"/>
                  </a:lnTo>
                  <a:lnTo>
                    <a:pt x="3244596" y="2889504"/>
                  </a:lnTo>
                  <a:lnTo>
                    <a:pt x="3293829" y="2887017"/>
                  </a:lnTo>
                  <a:lnTo>
                    <a:pt x="3341642" y="2879718"/>
                  </a:lnTo>
                  <a:lnTo>
                    <a:pt x="3387791" y="2867850"/>
                  </a:lnTo>
                  <a:lnTo>
                    <a:pt x="3432036" y="2851654"/>
                  </a:lnTo>
                  <a:lnTo>
                    <a:pt x="3474132" y="2831372"/>
                  </a:lnTo>
                  <a:lnTo>
                    <a:pt x="3513839" y="2807248"/>
                  </a:lnTo>
                  <a:lnTo>
                    <a:pt x="3550914" y="2779522"/>
                  </a:lnTo>
                  <a:lnTo>
                    <a:pt x="3585114" y="2748438"/>
                  </a:lnTo>
                  <a:lnTo>
                    <a:pt x="3616198" y="2714238"/>
                  </a:lnTo>
                  <a:lnTo>
                    <a:pt x="3643924" y="2677163"/>
                  </a:lnTo>
                  <a:lnTo>
                    <a:pt x="3668048" y="2637456"/>
                  </a:lnTo>
                  <a:lnTo>
                    <a:pt x="3688330" y="2595360"/>
                  </a:lnTo>
                  <a:lnTo>
                    <a:pt x="3704526" y="2551115"/>
                  </a:lnTo>
                  <a:lnTo>
                    <a:pt x="3716394" y="2504966"/>
                  </a:lnTo>
                  <a:lnTo>
                    <a:pt x="3723693" y="2457153"/>
                  </a:lnTo>
                  <a:lnTo>
                    <a:pt x="3726179" y="2407920"/>
                  </a:lnTo>
                  <a:lnTo>
                    <a:pt x="3726179" y="481584"/>
                  </a:lnTo>
                  <a:lnTo>
                    <a:pt x="3723693" y="432350"/>
                  </a:lnTo>
                  <a:lnTo>
                    <a:pt x="3716394" y="384537"/>
                  </a:lnTo>
                  <a:lnTo>
                    <a:pt x="3704526" y="338388"/>
                  </a:lnTo>
                  <a:lnTo>
                    <a:pt x="3688330" y="294143"/>
                  </a:lnTo>
                  <a:lnTo>
                    <a:pt x="3668048" y="252047"/>
                  </a:lnTo>
                  <a:lnTo>
                    <a:pt x="3643924" y="212340"/>
                  </a:lnTo>
                  <a:lnTo>
                    <a:pt x="3616198" y="175265"/>
                  </a:lnTo>
                  <a:lnTo>
                    <a:pt x="3585114" y="141065"/>
                  </a:lnTo>
                  <a:lnTo>
                    <a:pt x="3550914" y="109981"/>
                  </a:lnTo>
                  <a:lnTo>
                    <a:pt x="3513839" y="82255"/>
                  </a:lnTo>
                  <a:lnTo>
                    <a:pt x="3474132" y="58131"/>
                  </a:lnTo>
                  <a:lnTo>
                    <a:pt x="3432036" y="37849"/>
                  </a:lnTo>
                  <a:lnTo>
                    <a:pt x="3387791" y="21653"/>
                  </a:lnTo>
                  <a:lnTo>
                    <a:pt x="3341642" y="9785"/>
                  </a:lnTo>
                  <a:lnTo>
                    <a:pt x="3293829" y="2486"/>
                  </a:lnTo>
                  <a:lnTo>
                    <a:pt x="3244596" y="0"/>
                  </a:lnTo>
                  <a:close/>
                </a:path>
              </a:pathLst>
            </a:custGeom>
            <a:solidFill>
              <a:srgbClr val="092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8669" y="2800350"/>
              <a:ext cx="3726179" cy="2889885"/>
            </a:xfrm>
            <a:custGeom>
              <a:avLst/>
              <a:gdLst/>
              <a:ahLst/>
              <a:cxnLst/>
              <a:rect l="l" t="t" r="r" b="b"/>
              <a:pathLst>
                <a:path w="3726179" h="2889885">
                  <a:moveTo>
                    <a:pt x="0" y="481584"/>
                  </a:moveTo>
                  <a:lnTo>
                    <a:pt x="2486" y="432350"/>
                  </a:lnTo>
                  <a:lnTo>
                    <a:pt x="9784" y="384537"/>
                  </a:lnTo>
                  <a:lnTo>
                    <a:pt x="21651" y="338388"/>
                  </a:lnTo>
                  <a:lnTo>
                    <a:pt x="37846" y="294143"/>
                  </a:lnTo>
                  <a:lnTo>
                    <a:pt x="58126" y="252047"/>
                  </a:lnTo>
                  <a:lnTo>
                    <a:pt x="82249" y="212340"/>
                  </a:lnTo>
                  <a:lnTo>
                    <a:pt x="109972" y="175265"/>
                  </a:lnTo>
                  <a:lnTo>
                    <a:pt x="141055" y="141065"/>
                  </a:lnTo>
                  <a:lnTo>
                    <a:pt x="175255" y="109981"/>
                  </a:lnTo>
                  <a:lnTo>
                    <a:pt x="212329" y="82255"/>
                  </a:lnTo>
                  <a:lnTo>
                    <a:pt x="252036" y="58131"/>
                  </a:lnTo>
                  <a:lnTo>
                    <a:pt x="294133" y="37849"/>
                  </a:lnTo>
                  <a:lnTo>
                    <a:pt x="338378" y="21653"/>
                  </a:lnTo>
                  <a:lnTo>
                    <a:pt x="384530" y="9785"/>
                  </a:lnTo>
                  <a:lnTo>
                    <a:pt x="432346" y="2486"/>
                  </a:lnTo>
                  <a:lnTo>
                    <a:pt x="481583" y="0"/>
                  </a:lnTo>
                  <a:lnTo>
                    <a:pt x="3244596" y="0"/>
                  </a:lnTo>
                  <a:lnTo>
                    <a:pt x="3293829" y="2486"/>
                  </a:lnTo>
                  <a:lnTo>
                    <a:pt x="3341642" y="9785"/>
                  </a:lnTo>
                  <a:lnTo>
                    <a:pt x="3387791" y="21653"/>
                  </a:lnTo>
                  <a:lnTo>
                    <a:pt x="3432036" y="37849"/>
                  </a:lnTo>
                  <a:lnTo>
                    <a:pt x="3474132" y="58131"/>
                  </a:lnTo>
                  <a:lnTo>
                    <a:pt x="3513839" y="82255"/>
                  </a:lnTo>
                  <a:lnTo>
                    <a:pt x="3550914" y="109981"/>
                  </a:lnTo>
                  <a:lnTo>
                    <a:pt x="3585114" y="141065"/>
                  </a:lnTo>
                  <a:lnTo>
                    <a:pt x="3616198" y="175265"/>
                  </a:lnTo>
                  <a:lnTo>
                    <a:pt x="3643924" y="212340"/>
                  </a:lnTo>
                  <a:lnTo>
                    <a:pt x="3668048" y="252047"/>
                  </a:lnTo>
                  <a:lnTo>
                    <a:pt x="3688330" y="294143"/>
                  </a:lnTo>
                  <a:lnTo>
                    <a:pt x="3704526" y="338388"/>
                  </a:lnTo>
                  <a:lnTo>
                    <a:pt x="3716394" y="384537"/>
                  </a:lnTo>
                  <a:lnTo>
                    <a:pt x="3723693" y="432350"/>
                  </a:lnTo>
                  <a:lnTo>
                    <a:pt x="3726179" y="481584"/>
                  </a:lnTo>
                  <a:lnTo>
                    <a:pt x="3726179" y="2407920"/>
                  </a:lnTo>
                  <a:lnTo>
                    <a:pt x="3723693" y="2457153"/>
                  </a:lnTo>
                  <a:lnTo>
                    <a:pt x="3716394" y="2504966"/>
                  </a:lnTo>
                  <a:lnTo>
                    <a:pt x="3704526" y="2551115"/>
                  </a:lnTo>
                  <a:lnTo>
                    <a:pt x="3688330" y="2595360"/>
                  </a:lnTo>
                  <a:lnTo>
                    <a:pt x="3668048" y="2637456"/>
                  </a:lnTo>
                  <a:lnTo>
                    <a:pt x="3643924" y="2677163"/>
                  </a:lnTo>
                  <a:lnTo>
                    <a:pt x="3616198" y="2714238"/>
                  </a:lnTo>
                  <a:lnTo>
                    <a:pt x="3585114" y="2748438"/>
                  </a:lnTo>
                  <a:lnTo>
                    <a:pt x="3550914" y="2779522"/>
                  </a:lnTo>
                  <a:lnTo>
                    <a:pt x="3513839" y="2807248"/>
                  </a:lnTo>
                  <a:lnTo>
                    <a:pt x="3474132" y="2831372"/>
                  </a:lnTo>
                  <a:lnTo>
                    <a:pt x="3432036" y="2851654"/>
                  </a:lnTo>
                  <a:lnTo>
                    <a:pt x="3387791" y="2867850"/>
                  </a:lnTo>
                  <a:lnTo>
                    <a:pt x="3341642" y="2879718"/>
                  </a:lnTo>
                  <a:lnTo>
                    <a:pt x="3293829" y="2887017"/>
                  </a:lnTo>
                  <a:lnTo>
                    <a:pt x="3244596" y="2889504"/>
                  </a:lnTo>
                  <a:lnTo>
                    <a:pt x="481583" y="2889504"/>
                  </a:lnTo>
                  <a:lnTo>
                    <a:pt x="432346" y="2887017"/>
                  </a:lnTo>
                  <a:lnTo>
                    <a:pt x="384530" y="2879718"/>
                  </a:lnTo>
                  <a:lnTo>
                    <a:pt x="338378" y="2867850"/>
                  </a:lnTo>
                  <a:lnTo>
                    <a:pt x="294133" y="2851654"/>
                  </a:lnTo>
                  <a:lnTo>
                    <a:pt x="252036" y="2831372"/>
                  </a:lnTo>
                  <a:lnTo>
                    <a:pt x="212329" y="2807248"/>
                  </a:lnTo>
                  <a:lnTo>
                    <a:pt x="175255" y="2779522"/>
                  </a:lnTo>
                  <a:lnTo>
                    <a:pt x="141055" y="2748438"/>
                  </a:lnTo>
                  <a:lnTo>
                    <a:pt x="109972" y="2714238"/>
                  </a:lnTo>
                  <a:lnTo>
                    <a:pt x="82249" y="2677163"/>
                  </a:lnTo>
                  <a:lnTo>
                    <a:pt x="58126" y="2637456"/>
                  </a:lnTo>
                  <a:lnTo>
                    <a:pt x="37846" y="2595360"/>
                  </a:lnTo>
                  <a:lnTo>
                    <a:pt x="21651" y="2551115"/>
                  </a:lnTo>
                  <a:lnTo>
                    <a:pt x="9784" y="2504966"/>
                  </a:lnTo>
                  <a:lnTo>
                    <a:pt x="2486" y="2457153"/>
                  </a:lnTo>
                  <a:lnTo>
                    <a:pt x="0" y="2407920"/>
                  </a:lnTo>
                  <a:lnTo>
                    <a:pt x="0" y="481584"/>
                  </a:lnTo>
                  <a:close/>
                </a:path>
              </a:pathLst>
            </a:custGeom>
            <a:ln w="25400">
              <a:solidFill>
                <a:srgbClr val="041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19606" y="3227019"/>
            <a:ext cx="2861945" cy="596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5"/>
              </a:spcBef>
            </a:pPr>
            <a:r>
              <a:rPr sz="185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Ordinal</a:t>
            </a: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Categories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8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r>
              <a:rPr sz="185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ranking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7770" y="4081017"/>
            <a:ext cx="2745105" cy="88074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8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Example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z="1850">
              <a:latin typeface="Times New Roman"/>
              <a:cs typeface="Times New Roman"/>
            </a:endParaRPr>
          </a:p>
          <a:p>
            <a:pPr marL="393065" indent="-38036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93065" algn="l"/>
              </a:tabLst>
            </a:pP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Size(S,M,L,XL,2XL,…)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182866" y="2787650"/>
            <a:ext cx="3751579" cy="2915285"/>
            <a:chOff x="7182866" y="2787650"/>
            <a:chExt cx="3751579" cy="2915285"/>
          </a:xfrm>
        </p:grpSpPr>
        <p:sp>
          <p:nvSpPr>
            <p:cNvPr id="14" name="object 14"/>
            <p:cNvSpPr/>
            <p:nvPr/>
          </p:nvSpPr>
          <p:spPr>
            <a:xfrm>
              <a:off x="7195566" y="2800350"/>
              <a:ext cx="3726179" cy="2889885"/>
            </a:xfrm>
            <a:custGeom>
              <a:avLst/>
              <a:gdLst/>
              <a:ahLst/>
              <a:cxnLst/>
              <a:rect l="l" t="t" r="r" b="b"/>
              <a:pathLst>
                <a:path w="3726179" h="2889885">
                  <a:moveTo>
                    <a:pt x="3244595" y="0"/>
                  </a:moveTo>
                  <a:lnTo>
                    <a:pt x="481583" y="0"/>
                  </a:lnTo>
                  <a:lnTo>
                    <a:pt x="432350" y="2486"/>
                  </a:lnTo>
                  <a:lnTo>
                    <a:pt x="384537" y="9785"/>
                  </a:lnTo>
                  <a:lnTo>
                    <a:pt x="338388" y="21653"/>
                  </a:lnTo>
                  <a:lnTo>
                    <a:pt x="294143" y="37849"/>
                  </a:lnTo>
                  <a:lnTo>
                    <a:pt x="252047" y="58131"/>
                  </a:lnTo>
                  <a:lnTo>
                    <a:pt x="212340" y="82255"/>
                  </a:lnTo>
                  <a:lnTo>
                    <a:pt x="175265" y="109981"/>
                  </a:lnTo>
                  <a:lnTo>
                    <a:pt x="141065" y="141065"/>
                  </a:lnTo>
                  <a:lnTo>
                    <a:pt x="109981" y="175265"/>
                  </a:lnTo>
                  <a:lnTo>
                    <a:pt x="82255" y="212340"/>
                  </a:lnTo>
                  <a:lnTo>
                    <a:pt x="58131" y="252047"/>
                  </a:lnTo>
                  <a:lnTo>
                    <a:pt x="37849" y="294143"/>
                  </a:lnTo>
                  <a:lnTo>
                    <a:pt x="21653" y="338388"/>
                  </a:lnTo>
                  <a:lnTo>
                    <a:pt x="9785" y="384537"/>
                  </a:lnTo>
                  <a:lnTo>
                    <a:pt x="2486" y="432350"/>
                  </a:lnTo>
                  <a:lnTo>
                    <a:pt x="0" y="481584"/>
                  </a:lnTo>
                  <a:lnTo>
                    <a:pt x="0" y="2407920"/>
                  </a:lnTo>
                  <a:lnTo>
                    <a:pt x="2486" y="2457153"/>
                  </a:lnTo>
                  <a:lnTo>
                    <a:pt x="9785" y="2504966"/>
                  </a:lnTo>
                  <a:lnTo>
                    <a:pt x="21653" y="2551115"/>
                  </a:lnTo>
                  <a:lnTo>
                    <a:pt x="37849" y="2595360"/>
                  </a:lnTo>
                  <a:lnTo>
                    <a:pt x="58131" y="2637456"/>
                  </a:lnTo>
                  <a:lnTo>
                    <a:pt x="82255" y="2677163"/>
                  </a:lnTo>
                  <a:lnTo>
                    <a:pt x="109981" y="2714238"/>
                  </a:lnTo>
                  <a:lnTo>
                    <a:pt x="141065" y="2748438"/>
                  </a:lnTo>
                  <a:lnTo>
                    <a:pt x="175265" y="2779522"/>
                  </a:lnTo>
                  <a:lnTo>
                    <a:pt x="212340" y="2807248"/>
                  </a:lnTo>
                  <a:lnTo>
                    <a:pt x="252047" y="2831372"/>
                  </a:lnTo>
                  <a:lnTo>
                    <a:pt x="294143" y="2851654"/>
                  </a:lnTo>
                  <a:lnTo>
                    <a:pt x="338388" y="2867850"/>
                  </a:lnTo>
                  <a:lnTo>
                    <a:pt x="384537" y="2879718"/>
                  </a:lnTo>
                  <a:lnTo>
                    <a:pt x="432350" y="2887017"/>
                  </a:lnTo>
                  <a:lnTo>
                    <a:pt x="481583" y="2889504"/>
                  </a:lnTo>
                  <a:lnTo>
                    <a:pt x="3244595" y="2889504"/>
                  </a:lnTo>
                  <a:lnTo>
                    <a:pt x="3293829" y="2887017"/>
                  </a:lnTo>
                  <a:lnTo>
                    <a:pt x="3341642" y="2879718"/>
                  </a:lnTo>
                  <a:lnTo>
                    <a:pt x="3387791" y="2867850"/>
                  </a:lnTo>
                  <a:lnTo>
                    <a:pt x="3432036" y="2851654"/>
                  </a:lnTo>
                  <a:lnTo>
                    <a:pt x="3474132" y="2831372"/>
                  </a:lnTo>
                  <a:lnTo>
                    <a:pt x="3513839" y="2807248"/>
                  </a:lnTo>
                  <a:lnTo>
                    <a:pt x="3550914" y="2779522"/>
                  </a:lnTo>
                  <a:lnTo>
                    <a:pt x="3585114" y="2748438"/>
                  </a:lnTo>
                  <a:lnTo>
                    <a:pt x="3616198" y="2714238"/>
                  </a:lnTo>
                  <a:lnTo>
                    <a:pt x="3643924" y="2677163"/>
                  </a:lnTo>
                  <a:lnTo>
                    <a:pt x="3668048" y="2637456"/>
                  </a:lnTo>
                  <a:lnTo>
                    <a:pt x="3688330" y="2595360"/>
                  </a:lnTo>
                  <a:lnTo>
                    <a:pt x="3704526" y="2551115"/>
                  </a:lnTo>
                  <a:lnTo>
                    <a:pt x="3716394" y="2504966"/>
                  </a:lnTo>
                  <a:lnTo>
                    <a:pt x="3723693" y="2457153"/>
                  </a:lnTo>
                  <a:lnTo>
                    <a:pt x="3726179" y="2407920"/>
                  </a:lnTo>
                  <a:lnTo>
                    <a:pt x="3726179" y="481584"/>
                  </a:lnTo>
                  <a:lnTo>
                    <a:pt x="3723693" y="432350"/>
                  </a:lnTo>
                  <a:lnTo>
                    <a:pt x="3716394" y="384537"/>
                  </a:lnTo>
                  <a:lnTo>
                    <a:pt x="3704526" y="338388"/>
                  </a:lnTo>
                  <a:lnTo>
                    <a:pt x="3688330" y="294143"/>
                  </a:lnTo>
                  <a:lnTo>
                    <a:pt x="3668048" y="252047"/>
                  </a:lnTo>
                  <a:lnTo>
                    <a:pt x="3643924" y="212340"/>
                  </a:lnTo>
                  <a:lnTo>
                    <a:pt x="3616198" y="175265"/>
                  </a:lnTo>
                  <a:lnTo>
                    <a:pt x="3585114" y="141065"/>
                  </a:lnTo>
                  <a:lnTo>
                    <a:pt x="3550914" y="109981"/>
                  </a:lnTo>
                  <a:lnTo>
                    <a:pt x="3513839" y="82255"/>
                  </a:lnTo>
                  <a:lnTo>
                    <a:pt x="3474132" y="58131"/>
                  </a:lnTo>
                  <a:lnTo>
                    <a:pt x="3432036" y="37849"/>
                  </a:lnTo>
                  <a:lnTo>
                    <a:pt x="3387791" y="21653"/>
                  </a:lnTo>
                  <a:lnTo>
                    <a:pt x="3341642" y="9785"/>
                  </a:lnTo>
                  <a:lnTo>
                    <a:pt x="3293829" y="2486"/>
                  </a:lnTo>
                  <a:lnTo>
                    <a:pt x="3244595" y="0"/>
                  </a:lnTo>
                  <a:close/>
                </a:path>
              </a:pathLst>
            </a:custGeom>
            <a:solidFill>
              <a:srgbClr val="092E9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95566" y="2800350"/>
              <a:ext cx="3726179" cy="2889885"/>
            </a:xfrm>
            <a:custGeom>
              <a:avLst/>
              <a:gdLst/>
              <a:ahLst/>
              <a:cxnLst/>
              <a:rect l="l" t="t" r="r" b="b"/>
              <a:pathLst>
                <a:path w="3726179" h="2889885">
                  <a:moveTo>
                    <a:pt x="0" y="481584"/>
                  </a:moveTo>
                  <a:lnTo>
                    <a:pt x="2486" y="432350"/>
                  </a:lnTo>
                  <a:lnTo>
                    <a:pt x="9785" y="384537"/>
                  </a:lnTo>
                  <a:lnTo>
                    <a:pt x="21653" y="338388"/>
                  </a:lnTo>
                  <a:lnTo>
                    <a:pt x="37849" y="294143"/>
                  </a:lnTo>
                  <a:lnTo>
                    <a:pt x="58131" y="252047"/>
                  </a:lnTo>
                  <a:lnTo>
                    <a:pt x="82255" y="212340"/>
                  </a:lnTo>
                  <a:lnTo>
                    <a:pt x="109981" y="175265"/>
                  </a:lnTo>
                  <a:lnTo>
                    <a:pt x="141065" y="141065"/>
                  </a:lnTo>
                  <a:lnTo>
                    <a:pt x="175265" y="109981"/>
                  </a:lnTo>
                  <a:lnTo>
                    <a:pt x="212340" y="82255"/>
                  </a:lnTo>
                  <a:lnTo>
                    <a:pt x="252047" y="58131"/>
                  </a:lnTo>
                  <a:lnTo>
                    <a:pt x="294143" y="37849"/>
                  </a:lnTo>
                  <a:lnTo>
                    <a:pt x="338388" y="21653"/>
                  </a:lnTo>
                  <a:lnTo>
                    <a:pt x="384537" y="9785"/>
                  </a:lnTo>
                  <a:lnTo>
                    <a:pt x="432350" y="2486"/>
                  </a:lnTo>
                  <a:lnTo>
                    <a:pt x="481583" y="0"/>
                  </a:lnTo>
                  <a:lnTo>
                    <a:pt x="3244595" y="0"/>
                  </a:lnTo>
                  <a:lnTo>
                    <a:pt x="3293829" y="2486"/>
                  </a:lnTo>
                  <a:lnTo>
                    <a:pt x="3341642" y="9785"/>
                  </a:lnTo>
                  <a:lnTo>
                    <a:pt x="3387791" y="21653"/>
                  </a:lnTo>
                  <a:lnTo>
                    <a:pt x="3432036" y="37849"/>
                  </a:lnTo>
                  <a:lnTo>
                    <a:pt x="3474132" y="58131"/>
                  </a:lnTo>
                  <a:lnTo>
                    <a:pt x="3513839" y="82255"/>
                  </a:lnTo>
                  <a:lnTo>
                    <a:pt x="3550914" y="109981"/>
                  </a:lnTo>
                  <a:lnTo>
                    <a:pt x="3585114" y="141065"/>
                  </a:lnTo>
                  <a:lnTo>
                    <a:pt x="3616198" y="175265"/>
                  </a:lnTo>
                  <a:lnTo>
                    <a:pt x="3643924" y="212340"/>
                  </a:lnTo>
                  <a:lnTo>
                    <a:pt x="3668048" y="252047"/>
                  </a:lnTo>
                  <a:lnTo>
                    <a:pt x="3688330" y="294143"/>
                  </a:lnTo>
                  <a:lnTo>
                    <a:pt x="3704526" y="338388"/>
                  </a:lnTo>
                  <a:lnTo>
                    <a:pt x="3716394" y="384537"/>
                  </a:lnTo>
                  <a:lnTo>
                    <a:pt x="3723693" y="432350"/>
                  </a:lnTo>
                  <a:lnTo>
                    <a:pt x="3726179" y="481584"/>
                  </a:lnTo>
                  <a:lnTo>
                    <a:pt x="3726179" y="2407920"/>
                  </a:lnTo>
                  <a:lnTo>
                    <a:pt x="3723693" y="2457153"/>
                  </a:lnTo>
                  <a:lnTo>
                    <a:pt x="3716394" y="2504966"/>
                  </a:lnTo>
                  <a:lnTo>
                    <a:pt x="3704526" y="2551115"/>
                  </a:lnTo>
                  <a:lnTo>
                    <a:pt x="3688330" y="2595360"/>
                  </a:lnTo>
                  <a:lnTo>
                    <a:pt x="3668048" y="2637456"/>
                  </a:lnTo>
                  <a:lnTo>
                    <a:pt x="3643924" y="2677163"/>
                  </a:lnTo>
                  <a:lnTo>
                    <a:pt x="3616198" y="2714238"/>
                  </a:lnTo>
                  <a:lnTo>
                    <a:pt x="3585114" y="2748438"/>
                  </a:lnTo>
                  <a:lnTo>
                    <a:pt x="3550914" y="2779522"/>
                  </a:lnTo>
                  <a:lnTo>
                    <a:pt x="3513839" y="2807248"/>
                  </a:lnTo>
                  <a:lnTo>
                    <a:pt x="3474132" y="2831372"/>
                  </a:lnTo>
                  <a:lnTo>
                    <a:pt x="3432036" y="2851654"/>
                  </a:lnTo>
                  <a:lnTo>
                    <a:pt x="3387791" y="2867850"/>
                  </a:lnTo>
                  <a:lnTo>
                    <a:pt x="3341642" y="2879718"/>
                  </a:lnTo>
                  <a:lnTo>
                    <a:pt x="3293829" y="2887017"/>
                  </a:lnTo>
                  <a:lnTo>
                    <a:pt x="3244595" y="2889504"/>
                  </a:lnTo>
                  <a:lnTo>
                    <a:pt x="481583" y="2889504"/>
                  </a:lnTo>
                  <a:lnTo>
                    <a:pt x="432350" y="2887017"/>
                  </a:lnTo>
                  <a:lnTo>
                    <a:pt x="384537" y="2879718"/>
                  </a:lnTo>
                  <a:lnTo>
                    <a:pt x="338388" y="2867850"/>
                  </a:lnTo>
                  <a:lnTo>
                    <a:pt x="294143" y="2851654"/>
                  </a:lnTo>
                  <a:lnTo>
                    <a:pt x="252047" y="2831372"/>
                  </a:lnTo>
                  <a:lnTo>
                    <a:pt x="212340" y="2807248"/>
                  </a:lnTo>
                  <a:lnTo>
                    <a:pt x="175265" y="2779522"/>
                  </a:lnTo>
                  <a:lnTo>
                    <a:pt x="141065" y="2748438"/>
                  </a:lnTo>
                  <a:lnTo>
                    <a:pt x="109981" y="2714238"/>
                  </a:lnTo>
                  <a:lnTo>
                    <a:pt x="82255" y="2677163"/>
                  </a:lnTo>
                  <a:lnTo>
                    <a:pt x="58131" y="2637456"/>
                  </a:lnTo>
                  <a:lnTo>
                    <a:pt x="37849" y="2595360"/>
                  </a:lnTo>
                  <a:lnTo>
                    <a:pt x="21653" y="2551115"/>
                  </a:lnTo>
                  <a:lnTo>
                    <a:pt x="9785" y="2504966"/>
                  </a:lnTo>
                  <a:lnTo>
                    <a:pt x="2486" y="2457153"/>
                  </a:lnTo>
                  <a:lnTo>
                    <a:pt x="0" y="2407920"/>
                  </a:lnTo>
                  <a:lnTo>
                    <a:pt x="0" y="481584"/>
                  </a:lnTo>
                  <a:close/>
                </a:path>
              </a:pathLst>
            </a:custGeom>
            <a:ln w="25400">
              <a:solidFill>
                <a:srgbClr val="041F7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15021" y="3369691"/>
            <a:ext cx="3274695" cy="14497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7135">
              <a:lnSpc>
                <a:spcPct val="100000"/>
              </a:lnSpc>
              <a:spcBef>
                <a:spcPts val="120"/>
              </a:spcBef>
            </a:pPr>
            <a:r>
              <a:rPr sz="1850" b="1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Nominal</a:t>
            </a:r>
            <a:endParaRPr sz="1850">
              <a:latin typeface="Times New Roman"/>
              <a:cs typeface="Times New Roman"/>
            </a:endParaRPr>
          </a:p>
          <a:p>
            <a:pPr marL="12700" marR="5080" indent="10160">
              <a:lnSpc>
                <a:spcPct val="101099"/>
              </a:lnSpc>
            </a:pP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Categories</a:t>
            </a:r>
            <a:r>
              <a:rPr sz="185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18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NO</a:t>
            </a:r>
            <a:r>
              <a:rPr sz="185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dirty="0">
                <a:solidFill>
                  <a:srgbClr val="FFFFFF"/>
                </a:solidFill>
                <a:latin typeface="Times New Roman"/>
                <a:cs typeface="Times New Roman"/>
              </a:rPr>
              <a:t>order</a:t>
            </a:r>
            <a:r>
              <a:rPr sz="1850" spc="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ranking </a:t>
            </a:r>
            <a:r>
              <a:rPr sz="18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Example</a:t>
            </a:r>
            <a:endParaRPr sz="18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850">
              <a:latin typeface="Times New Roman"/>
              <a:cs typeface="Times New Roman"/>
            </a:endParaRPr>
          </a:p>
          <a:p>
            <a:pPr marL="393065" indent="-380365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93065" algn="l"/>
              </a:tabLst>
            </a:pPr>
            <a:r>
              <a:rPr sz="1850" spc="-10" dirty="0">
                <a:solidFill>
                  <a:srgbClr val="FFFFFF"/>
                </a:solidFill>
                <a:latin typeface="Times New Roman"/>
                <a:cs typeface="Times New Roman"/>
              </a:rPr>
              <a:t>Gender(male/female)</a:t>
            </a:r>
            <a:endParaRPr sz="185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494788" y="1822704"/>
            <a:ext cx="6715125" cy="1148080"/>
            <a:chOff x="2494788" y="1822704"/>
            <a:chExt cx="6715125" cy="1148080"/>
          </a:xfrm>
        </p:grpSpPr>
        <p:sp>
          <p:nvSpPr>
            <p:cNvPr id="18" name="object 18"/>
            <p:cNvSpPr/>
            <p:nvPr/>
          </p:nvSpPr>
          <p:spPr>
            <a:xfrm>
              <a:off x="5972555" y="1822704"/>
              <a:ext cx="0" cy="383540"/>
            </a:xfrm>
            <a:custGeom>
              <a:avLst/>
              <a:gdLst/>
              <a:ahLst/>
              <a:cxnLst/>
              <a:rect l="l" t="t" r="r" b="b"/>
              <a:pathLst>
                <a:path h="383539">
                  <a:moveTo>
                    <a:pt x="0" y="0"/>
                  </a:moveTo>
                  <a:lnTo>
                    <a:pt x="0" y="383540"/>
                  </a:lnTo>
                </a:path>
              </a:pathLst>
            </a:custGeom>
            <a:ln w="9525">
              <a:solidFill>
                <a:srgbClr val="052C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4788" y="2170176"/>
              <a:ext cx="3515867" cy="80010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592070" y="2193290"/>
              <a:ext cx="3381375" cy="606425"/>
            </a:xfrm>
            <a:custGeom>
              <a:avLst/>
              <a:gdLst/>
              <a:ahLst/>
              <a:cxnLst/>
              <a:rect l="l" t="t" r="r" b="b"/>
              <a:pathLst>
                <a:path w="3381375" h="606425">
                  <a:moveTo>
                    <a:pt x="14097" y="490474"/>
                  </a:moveTo>
                  <a:lnTo>
                    <a:pt x="8128" y="494030"/>
                  </a:lnTo>
                  <a:lnTo>
                    <a:pt x="2031" y="497586"/>
                  </a:lnTo>
                  <a:lnTo>
                    <a:pt x="0" y="505333"/>
                  </a:lnTo>
                  <a:lnTo>
                    <a:pt x="58928" y="606425"/>
                  </a:lnTo>
                  <a:lnTo>
                    <a:pt x="73660" y="581151"/>
                  </a:lnTo>
                  <a:lnTo>
                    <a:pt x="46228" y="581151"/>
                  </a:lnTo>
                  <a:lnTo>
                    <a:pt x="46228" y="534307"/>
                  </a:lnTo>
                  <a:lnTo>
                    <a:pt x="25400" y="498601"/>
                  </a:lnTo>
                  <a:lnTo>
                    <a:pt x="21971" y="492506"/>
                  </a:lnTo>
                  <a:lnTo>
                    <a:pt x="14097" y="490474"/>
                  </a:lnTo>
                  <a:close/>
                </a:path>
                <a:path w="3381375" h="606425">
                  <a:moveTo>
                    <a:pt x="46228" y="534307"/>
                  </a:moveTo>
                  <a:lnTo>
                    <a:pt x="46228" y="581151"/>
                  </a:lnTo>
                  <a:lnTo>
                    <a:pt x="71628" y="581151"/>
                  </a:lnTo>
                  <a:lnTo>
                    <a:pt x="71628" y="574801"/>
                  </a:lnTo>
                  <a:lnTo>
                    <a:pt x="48006" y="574801"/>
                  </a:lnTo>
                  <a:lnTo>
                    <a:pt x="58928" y="556078"/>
                  </a:lnTo>
                  <a:lnTo>
                    <a:pt x="46228" y="534307"/>
                  </a:lnTo>
                  <a:close/>
                </a:path>
                <a:path w="3381375" h="606425">
                  <a:moveTo>
                    <a:pt x="103759" y="490474"/>
                  </a:moveTo>
                  <a:lnTo>
                    <a:pt x="95885" y="492506"/>
                  </a:lnTo>
                  <a:lnTo>
                    <a:pt x="92456" y="498601"/>
                  </a:lnTo>
                  <a:lnTo>
                    <a:pt x="71628" y="534307"/>
                  </a:lnTo>
                  <a:lnTo>
                    <a:pt x="71628" y="581151"/>
                  </a:lnTo>
                  <a:lnTo>
                    <a:pt x="73660" y="581151"/>
                  </a:lnTo>
                  <a:lnTo>
                    <a:pt x="117856" y="505333"/>
                  </a:lnTo>
                  <a:lnTo>
                    <a:pt x="115824" y="497586"/>
                  </a:lnTo>
                  <a:lnTo>
                    <a:pt x="109728" y="494030"/>
                  </a:lnTo>
                  <a:lnTo>
                    <a:pt x="103759" y="490474"/>
                  </a:lnTo>
                  <a:close/>
                </a:path>
                <a:path w="3381375" h="606425">
                  <a:moveTo>
                    <a:pt x="58928" y="556078"/>
                  </a:moveTo>
                  <a:lnTo>
                    <a:pt x="48006" y="574801"/>
                  </a:lnTo>
                  <a:lnTo>
                    <a:pt x="69850" y="574801"/>
                  </a:lnTo>
                  <a:lnTo>
                    <a:pt x="58928" y="556078"/>
                  </a:lnTo>
                  <a:close/>
                </a:path>
                <a:path w="3381375" h="606425">
                  <a:moveTo>
                    <a:pt x="71628" y="534307"/>
                  </a:moveTo>
                  <a:lnTo>
                    <a:pt x="58928" y="556078"/>
                  </a:lnTo>
                  <a:lnTo>
                    <a:pt x="69850" y="574801"/>
                  </a:lnTo>
                  <a:lnTo>
                    <a:pt x="71628" y="574801"/>
                  </a:lnTo>
                  <a:lnTo>
                    <a:pt x="71628" y="534307"/>
                  </a:lnTo>
                  <a:close/>
                </a:path>
                <a:path w="3381375" h="606425">
                  <a:moveTo>
                    <a:pt x="3380867" y="0"/>
                  </a:moveTo>
                  <a:lnTo>
                    <a:pt x="51943" y="0"/>
                  </a:lnTo>
                  <a:lnTo>
                    <a:pt x="46228" y="5714"/>
                  </a:lnTo>
                  <a:lnTo>
                    <a:pt x="46228" y="534307"/>
                  </a:lnTo>
                  <a:lnTo>
                    <a:pt x="58928" y="556078"/>
                  </a:lnTo>
                  <a:lnTo>
                    <a:pt x="71627" y="534307"/>
                  </a:lnTo>
                  <a:lnTo>
                    <a:pt x="71628" y="25400"/>
                  </a:lnTo>
                  <a:lnTo>
                    <a:pt x="58928" y="25400"/>
                  </a:lnTo>
                  <a:lnTo>
                    <a:pt x="71628" y="12700"/>
                  </a:lnTo>
                  <a:lnTo>
                    <a:pt x="3380867" y="12700"/>
                  </a:lnTo>
                  <a:lnTo>
                    <a:pt x="3380867" y="0"/>
                  </a:lnTo>
                  <a:close/>
                </a:path>
                <a:path w="3381375" h="606425">
                  <a:moveTo>
                    <a:pt x="71628" y="12700"/>
                  </a:moveTo>
                  <a:lnTo>
                    <a:pt x="58928" y="25400"/>
                  </a:lnTo>
                  <a:lnTo>
                    <a:pt x="71628" y="25400"/>
                  </a:lnTo>
                  <a:lnTo>
                    <a:pt x="71628" y="12700"/>
                  </a:lnTo>
                  <a:close/>
                </a:path>
                <a:path w="3381375" h="606425">
                  <a:moveTo>
                    <a:pt x="3380867" y="12700"/>
                  </a:moveTo>
                  <a:lnTo>
                    <a:pt x="71628" y="12700"/>
                  </a:lnTo>
                  <a:lnTo>
                    <a:pt x="71628" y="25400"/>
                  </a:lnTo>
                  <a:lnTo>
                    <a:pt x="3380867" y="25400"/>
                  </a:lnTo>
                  <a:lnTo>
                    <a:pt x="3380867" y="1270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31408" y="2170176"/>
              <a:ext cx="3278124" cy="8001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5973317" y="2193290"/>
              <a:ext cx="3143885" cy="606425"/>
            </a:xfrm>
            <a:custGeom>
              <a:avLst/>
              <a:gdLst/>
              <a:ahLst/>
              <a:cxnLst/>
              <a:rect l="l" t="t" r="r" b="b"/>
              <a:pathLst>
                <a:path w="3143884" h="606425">
                  <a:moveTo>
                    <a:pt x="3039745" y="490474"/>
                  </a:moveTo>
                  <a:lnTo>
                    <a:pt x="3027553" y="497586"/>
                  </a:lnTo>
                  <a:lnTo>
                    <a:pt x="3025521" y="505333"/>
                  </a:lnTo>
                  <a:lnTo>
                    <a:pt x="3084576" y="606425"/>
                  </a:lnTo>
                  <a:lnTo>
                    <a:pt x="3099307" y="581151"/>
                  </a:lnTo>
                  <a:lnTo>
                    <a:pt x="3071876" y="581151"/>
                  </a:lnTo>
                  <a:lnTo>
                    <a:pt x="3071749" y="534089"/>
                  </a:lnTo>
                  <a:lnTo>
                    <a:pt x="3047491" y="492506"/>
                  </a:lnTo>
                  <a:lnTo>
                    <a:pt x="3039745" y="490474"/>
                  </a:lnTo>
                  <a:close/>
                </a:path>
                <a:path w="3143884" h="606425">
                  <a:moveTo>
                    <a:pt x="3071876" y="534307"/>
                  </a:moveTo>
                  <a:lnTo>
                    <a:pt x="3071876" y="581151"/>
                  </a:lnTo>
                  <a:lnTo>
                    <a:pt x="3097276" y="581151"/>
                  </a:lnTo>
                  <a:lnTo>
                    <a:pt x="3097276" y="574801"/>
                  </a:lnTo>
                  <a:lnTo>
                    <a:pt x="3073527" y="574801"/>
                  </a:lnTo>
                  <a:lnTo>
                    <a:pt x="3084512" y="555969"/>
                  </a:lnTo>
                  <a:lnTo>
                    <a:pt x="3071876" y="534307"/>
                  </a:lnTo>
                  <a:close/>
                </a:path>
                <a:path w="3143884" h="606425">
                  <a:moveTo>
                    <a:pt x="3129280" y="490474"/>
                  </a:moveTo>
                  <a:lnTo>
                    <a:pt x="3121533" y="492506"/>
                  </a:lnTo>
                  <a:lnTo>
                    <a:pt x="3097276" y="534089"/>
                  </a:lnTo>
                  <a:lnTo>
                    <a:pt x="3097276" y="581151"/>
                  </a:lnTo>
                  <a:lnTo>
                    <a:pt x="3099307" y="581151"/>
                  </a:lnTo>
                  <a:lnTo>
                    <a:pt x="3143504" y="505333"/>
                  </a:lnTo>
                  <a:lnTo>
                    <a:pt x="3141472" y="497586"/>
                  </a:lnTo>
                  <a:lnTo>
                    <a:pt x="3129280" y="490474"/>
                  </a:lnTo>
                  <a:close/>
                </a:path>
                <a:path w="3143884" h="606425">
                  <a:moveTo>
                    <a:pt x="3084512" y="555969"/>
                  </a:moveTo>
                  <a:lnTo>
                    <a:pt x="3073527" y="574801"/>
                  </a:lnTo>
                  <a:lnTo>
                    <a:pt x="3095498" y="574801"/>
                  </a:lnTo>
                  <a:lnTo>
                    <a:pt x="3084512" y="555969"/>
                  </a:lnTo>
                  <a:close/>
                </a:path>
                <a:path w="3143884" h="606425">
                  <a:moveTo>
                    <a:pt x="3097276" y="534089"/>
                  </a:moveTo>
                  <a:lnTo>
                    <a:pt x="3084512" y="555969"/>
                  </a:lnTo>
                  <a:lnTo>
                    <a:pt x="3095498" y="574801"/>
                  </a:lnTo>
                  <a:lnTo>
                    <a:pt x="3097276" y="574801"/>
                  </a:lnTo>
                  <a:lnTo>
                    <a:pt x="3097276" y="534089"/>
                  </a:lnTo>
                  <a:close/>
                </a:path>
                <a:path w="3143884" h="606425">
                  <a:moveTo>
                    <a:pt x="3071876" y="12700"/>
                  </a:moveTo>
                  <a:lnTo>
                    <a:pt x="3071876" y="534307"/>
                  </a:lnTo>
                  <a:lnTo>
                    <a:pt x="3084512" y="555969"/>
                  </a:lnTo>
                  <a:lnTo>
                    <a:pt x="3097149" y="534307"/>
                  </a:lnTo>
                  <a:lnTo>
                    <a:pt x="3097276" y="25400"/>
                  </a:lnTo>
                  <a:lnTo>
                    <a:pt x="3084576" y="25400"/>
                  </a:lnTo>
                  <a:lnTo>
                    <a:pt x="3071876" y="12700"/>
                  </a:lnTo>
                  <a:close/>
                </a:path>
                <a:path w="3143884" h="606425">
                  <a:moveTo>
                    <a:pt x="3091561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3071876" y="25400"/>
                  </a:lnTo>
                  <a:lnTo>
                    <a:pt x="3071876" y="12700"/>
                  </a:lnTo>
                  <a:lnTo>
                    <a:pt x="3097276" y="12700"/>
                  </a:lnTo>
                  <a:lnTo>
                    <a:pt x="3097276" y="5714"/>
                  </a:lnTo>
                  <a:lnTo>
                    <a:pt x="3091561" y="0"/>
                  </a:lnTo>
                  <a:close/>
                </a:path>
                <a:path w="3143884" h="606425">
                  <a:moveTo>
                    <a:pt x="3097276" y="12700"/>
                  </a:moveTo>
                  <a:lnTo>
                    <a:pt x="3071876" y="12700"/>
                  </a:lnTo>
                  <a:lnTo>
                    <a:pt x="3084576" y="25400"/>
                  </a:lnTo>
                  <a:lnTo>
                    <a:pt x="3097276" y="25400"/>
                  </a:lnTo>
                  <a:lnTo>
                    <a:pt x="3097276" y="12700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2495" y="1065275"/>
            <a:ext cx="8827008" cy="49636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2185</Words>
  <Application>Microsoft Macintosh PowerPoint</Application>
  <PresentationFormat>Widescreen</PresentationFormat>
  <Paragraphs>266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Arial MT</vt:lpstr>
      <vt:lpstr>Cambria Math</vt:lpstr>
      <vt:lpstr>Gadugi</vt:lpstr>
      <vt:lpstr>Microsoft Sans Serif</vt:lpstr>
      <vt:lpstr>Segoe UI Symbol</vt:lpstr>
      <vt:lpstr>Tahoma</vt:lpstr>
      <vt:lpstr>Times New Roman</vt:lpstr>
      <vt:lpstr>Office Theme</vt:lpstr>
      <vt:lpstr>Statistics </vt:lpstr>
      <vt:lpstr>PowerPoint Presentation</vt:lpstr>
      <vt:lpstr>Variable Types:</vt:lpstr>
      <vt:lpstr>Quantitative Variable</vt:lpstr>
      <vt:lpstr>Quantitative Variable</vt:lpstr>
      <vt:lpstr>Qualitative Variable</vt:lpstr>
      <vt:lpstr>Qualitative Variable</vt:lpstr>
      <vt:lpstr>PowerPoint Presentation</vt:lpstr>
      <vt:lpstr>PowerPoint Presentation</vt:lpstr>
      <vt:lpstr>1. The tree is tall, The tree is 15M</vt:lpstr>
      <vt:lpstr>What Is Statistics?</vt:lpstr>
      <vt:lpstr>PowerPoint Presentation</vt:lpstr>
      <vt:lpstr>Descriptive statistics </vt:lpstr>
      <vt:lpstr>Types of descriptive statistics:</vt:lpstr>
      <vt:lpstr>PowerPoint Presentation</vt:lpstr>
      <vt:lpstr>PowerPoint Presentation</vt:lpstr>
      <vt:lpstr>PowerPoint Presentation</vt:lpstr>
      <vt:lpstr>PowerPoint Presentation</vt:lpstr>
      <vt:lpstr>Mean:</vt:lpstr>
      <vt:lpstr>PowerPoint Presentation</vt:lpstr>
      <vt:lpstr>Median:</vt:lpstr>
      <vt:lpstr>Median</vt:lpstr>
      <vt:lpstr>Mode:</vt:lpstr>
      <vt:lpstr>Mode:</vt:lpstr>
      <vt:lpstr>Sum of mode and median of the data 12, 15, 11, 13, 18, 11, 13, 12, 13</vt:lpstr>
      <vt:lpstr>PowerPoint Presentation</vt:lpstr>
      <vt:lpstr>PowerPoint Presentation</vt:lpstr>
      <vt:lpstr>PowerPoint Presentation</vt:lpstr>
      <vt:lpstr>What’s the difference between central tendency and dispersion?</vt:lpstr>
      <vt:lpstr>PowerPoint Presentation</vt:lpstr>
      <vt:lpstr>PowerPoint Presentation</vt:lpstr>
      <vt:lpstr>PowerPoint Presentation</vt:lpstr>
      <vt:lpstr>PowerPoint Presentation</vt:lpstr>
      <vt:lpstr>Variance:</vt:lpstr>
      <vt:lpstr>PowerPoint Presentation</vt:lpstr>
      <vt:lpstr>Standard Deviation :</vt:lpstr>
      <vt:lpstr>PowerPoint Presentation</vt:lpstr>
      <vt:lpstr>Variance and StandardDeviation</vt:lpstr>
      <vt:lpstr>Population vs. Sample</vt:lpstr>
      <vt:lpstr>PowerPoint Presentation</vt:lpstr>
      <vt:lpstr>Range:</vt:lpstr>
      <vt:lpstr>Range:</vt:lpstr>
      <vt:lpstr>interquartile range :</vt:lpstr>
      <vt:lpstr>How to calculate IQR:</vt:lpstr>
      <vt:lpstr>PowerPoint Presentation</vt:lpstr>
      <vt:lpstr>How to calculate IQR:</vt:lpstr>
      <vt:lpstr>Advantage of IQR:</vt:lpstr>
      <vt:lpstr>Box Plot:</vt:lpstr>
      <vt:lpstr>PowerPoint Presentation</vt:lpstr>
      <vt:lpstr>PowerPoint Presentation</vt:lpstr>
      <vt:lpstr>Percentile:</vt:lpstr>
      <vt:lpstr>Percentile:</vt:lpstr>
      <vt:lpstr>Skewness Skewness is the measure of how much the probability distribution of a random variable deviates from the normal distribution.</vt:lpstr>
      <vt:lpstr>Symmetric/Normal Distribution</vt:lpstr>
      <vt:lpstr>Right Skewed Distribution</vt:lpstr>
      <vt:lpstr>Left Skewed Distribution</vt:lpstr>
      <vt:lpstr>PowerPoint Presentation</vt:lpstr>
      <vt:lpstr>Correlation :</vt:lpstr>
      <vt:lpstr>The Correlation Coefficient:</vt:lpstr>
      <vt:lpstr>PowerPoint Presentation</vt:lpstr>
      <vt:lpstr>PowerPoint Presentation</vt:lpstr>
      <vt:lpstr>PowerPoint Presentation</vt:lpstr>
      <vt:lpstr>The Correlation Coefficient:</vt:lpstr>
      <vt:lpstr>PowerPoint Presentation</vt:lpstr>
      <vt:lpstr>PowerPoint Presentation</vt:lpstr>
      <vt:lpstr>Questions ?!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(EDA) with Numpy &amp; Pandas</dc:title>
  <dc:creator>Omar Hammad</dc:creator>
  <cp:lastModifiedBy>Mohamed Mohi El-Dien</cp:lastModifiedBy>
  <cp:revision>1</cp:revision>
  <dcterms:created xsi:type="dcterms:W3CDTF">2024-04-07T16:59:31Z</dcterms:created>
  <dcterms:modified xsi:type="dcterms:W3CDTF">2024-04-18T19:08:32Z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2023-12-23T00:00:00Z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2024-04-07T00:00:00Z</vt:filetime>
  </property>
  <property fmtid="{D5CDD505-2E9C-101B-9397-08002B2CF9AE}" pid="5" name="Producer">
    <vt:lpwstr>Microsoft® PowerPoint® 2021</vt:lpwstr>
  </property>
</Properties>
</file>